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301" r:id="rId2"/>
    <p:sldId id="256" r:id="rId3"/>
    <p:sldId id="257" r:id="rId4"/>
    <p:sldId id="258" r:id="rId5"/>
    <p:sldId id="259" r:id="rId6"/>
    <p:sldId id="260" r:id="rId7"/>
    <p:sldId id="261" r:id="rId8"/>
    <p:sldId id="262" r:id="rId9"/>
    <p:sldId id="263" r:id="rId10"/>
    <p:sldId id="30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02" r:id="rId31"/>
    <p:sldId id="284" r:id="rId32"/>
    <p:sldId id="285" r:id="rId33"/>
    <p:sldId id="286" r:id="rId34"/>
    <p:sldId id="287" r:id="rId35"/>
    <p:sldId id="290" r:id="rId36"/>
    <p:sldId id="291" r:id="rId37"/>
    <p:sldId id="292" r:id="rId38"/>
    <p:sldId id="293" r:id="rId39"/>
    <p:sldId id="294" r:id="rId40"/>
    <p:sldId id="295" r:id="rId41"/>
    <p:sldId id="296" r:id="rId42"/>
    <p:sldId id="299" r:id="rId43"/>
    <p:sldId id="297" r:id="rId44"/>
    <p:sldId id="298" r:id="rId45"/>
    <p:sldId id="288" r:id="rId46"/>
    <p:sldId id="300" r:id="rId47"/>
    <p:sldId id="289" r:id="rId48"/>
  </p:sldIdLst>
  <p:sldSz cx="18288000" cy="10287000"/>
  <p:notesSz cx="6858000" cy="9144000"/>
  <p:embeddedFontLst>
    <p:embeddedFont>
      <p:font typeface="Canva Sans" panose="020B0604020202020204" charset="0"/>
      <p:regular r:id="rId50"/>
    </p:embeddedFont>
    <p:embeddedFont>
      <p:font typeface="Open Sans Extra Bold" panose="020B0604020202020204" charset="0"/>
      <p:regular r:id="rId51"/>
    </p:embeddedFont>
    <p:embeddedFont>
      <p:font typeface="Poppins" panose="00000500000000000000" pitchFamily="2" charset="0"/>
      <p:regular r:id="rId52"/>
      <p:bold r:id="rId53"/>
      <p:italic r:id="rId54"/>
      <p:boldItalic r:id="rId55"/>
    </p:embeddedFont>
    <p:embeddedFont>
      <p:font typeface="Poppins Bold" panose="00000800000000000000" charset="0"/>
      <p:regular r:id="rId56"/>
    </p:embeddedFont>
    <p:embeddedFont>
      <p:font typeface="Times New Roman Bold" panose="02020803070505020304" pitchFamily="18" charset="0"/>
      <p:regular r:id="rId57"/>
      <p:bold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622" autoAdjust="0"/>
  </p:normalViewPr>
  <p:slideViewPr>
    <p:cSldViewPr>
      <p:cViewPr varScale="1">
        <p:scale>
          <a:sx n="71" d="100"/>
          <a:sy n="71" d="100"/>
        </p:scale>
        <p:origin x="12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A5988C-02B6-4304-A997-60F4C174DBCE}" type="datetimeFigureOut">
              <a:rPr lang="en-IN" smtClean="0"/>
              <a:t>01-01-2025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0C269-5F1A-4C4F-BCF0-43D4019E3245}" type="slidenum">
              <a:rPr lang="en-IN" smtClean="0"/>
              <a:t>‹#›</a:t>
            </a:fld>
            <a:endParaRPr lang="en-IN"/>
          </a:p>
        </p:txBody>
      </p:sp>
    </p:spTree>
    <p:extLst>
      <p:ext uri="{BB962C8B-B14F-4D97-AF65-F5344CB8AC3E}">
        <p14:creationId xmlns:p14="http://schemas.microsoft.com/office/powerpoint/2010/main" val="3317473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12B6B6B-2C55-420C-BD0F-83035AC85FF3}" type="datetime1">
              <a:rPr lang="en-US" smtClean="0"/>
              <a:t>1/1/2025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79EB5-F65E-4164-8B36-9AA11D18436F}" type="datetime1">
              <a:rPr lang="en-US" smtClean="0"/>
              <a:t>1/1/2025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BF29D0-C07F-4B01-AE2E-44BC6927D578}" type="datetime1">
              <a:rPr lang="en-US" smtClean="0"/>
              <a:t>1/1/2025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5CFC9A-36E9-4000-B43D-2B3092581E05}" type="datetime1">
              <a:rPr lang="en-US" smtClean="0"/>
              <a:t>1/1/2025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AA918-EB94-49DF-AEB0-0A90ECAF6603}" type="datetime1">
              <a:rPr lang="en-US" smtClean="0"/>
              <a:t>1/1/2025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655E2-5774-41B7-BFC5-A27C4EF33AEF}" type="datetime1">
              <a:rPr lang="en-US" smtClean="0"/>
              <a:t>1/1/2025</a:t>
            </a:fld>
            <a:endParaRPr lang="en-US"/>
          </a:p>
        </p:txBody>
      </p:sp>
      <p:sp>
        <p:nvSpPr>
          <p:cNvPr id="6" name="Footer Placeholder 5"/>
          <p:cNvSpPr>
            <a:spLocks noGrp="1"/>
          </p:cNvSpPr>
          <p:nvPr>
            <p:ph type="ftr" sz="quarter" idx="11"/>
          </p:nvPr>
        </p:nvSpPr>
        <p:spPr/>
        <p:txBody>
          <a:bodyPr/>
          <a:lstStyle/>
          <a:p>
            <a:r>
              <a:rPr lang="en-US"/>
              <a:t>SignSpeak, Dep of AIML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0C53E8-465E-45FB-A25E-19697D489CAF}" type="datetime1">
              <a:rPr lang="en-US" smtClean="0"/>
              <a:t>1/1/2025</a:t>
            </a:fld>
            <a:endParaRPr lang="en-US"/>
          </a:p>
        </p:txBody>
      </p:sp>
      <p:sp>
        <p:nvSpPr>
          <p:cNvPr id="8" name="Footer Placeholder 7"/>
          <p:cNvSpPr>
            <a:spLocks noGrp="1"/>
          </p:cNvSpPr>
          <p:nvPr>
            <p:ph type="ftr" sz="quarter" idx="11"/>
          </p:nvPr>
        </p:nvSpPr>
        <p:spPr/>
        <p:txBody>
          <a:bodyPr/>
          <a:lstStyle/>
          <a:p>
            <a:r>
              <a:rPr lang="en-US"/>
              <a:t>SignSpeak, Dep of AIML</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AE15B5-D24F-4AEC-8116-CC3DC4CDA1B7}" type="datetime1">
              <a:rPr lang="en-US" smtClean="0"/>
              <a:t>1/1/2025</a:t>
            </a:fld>
            <a:endParaRPr lang="en-US"/>
          </a:p>
        </p:txBody>
      </p:sp>
      <p:sp>
        <p:nvSpPr>
          <p:cNvPr id="4" name="Footer Placeholder 3"/>
          <p:cNvSpPr>
            <a:spLocks noGrp="1"/>
          </p:cNvSpPr>
          <p:nvPr>
            <p:ph type="ftr" sz="quarter" idx="11"/>
          </p:nvPr>
        </p:nvSpPr>
        <p:spPr/>
        <p:txBody>
          <a:bodyPr/>
          <a:lstStyle/>
          <a:p>
            <a:r>
              <a:rPr lang="en-US"/>
              <a:t>SignSpeak, Dep of AIML</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p:cNvSpPr>
            <a:spLocks noGrp="1"/>
          </p:cNvSpPr>
          <p:nvPr>
            <p:ph type="ftr" sz="quarter" idx="11"/>
          </p:nvPr>
        </p:nvSpPr>
        <p:spPr/>
        <p:txBody>
          <a:bodyPr/>
          <a:lstStyle/>
          <a:p>
            <a:r>
              <a:rPr lang="en-US"/>
              <a:t>SignSpeak, Dep of AIML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E219DB-7CE8-4B3D-B59B-E8CE7D8BD17D}" type="datetime1">
              <a:rPr lang="en-US" smtClean="0"/>
              <a:t>1/1/2025</a:t>
            </a:fld>
            <a:endParaRPr lang="en-US"/>
          </a:p>
        </p:txBody>
      </p:sp>
      <p:sp>
        <p:nvSpPr>
          <p:cNvPr id="6" name="Footer Placeholder 5"/>
          <p:cNvSpPr>
            <a:spLocks noGrp="1"/>
          </p:cNvSpPr>
          <p:nvPr>
            <p:ph type="ftr" sz="quarter" idx="11"/>
          </p:nvPr>
        </p:nvSpPr>
        <p:spPr/>
        <p:txBody>
          <a:bodyPr/>
          <a:lstStyle/>
          <a:p>
            <a:r>
              <a:rPr lang="en-US"/>
              <a:t>SignSpeak, Dep of AIML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6E71AF-7696-405F-B5F4-C959DE0D1108}" type="datetime1">
              <a:rPr lang="en-US" smtClean="0"/>
              <a:t>1/1/2025</a:t>
            </a:fld>
            <a:endParaRPr lang="en-US"/>
          </a:p>
        </p:txBody>
      </p:sp>
      <p:sp>
        <p:nvSpPr>
          <p:cNvPr id="6" name="Footer Placeholder 5"/>
          <p:cNvSpPr>
            <a:spLocks noGrp="1"/>
          </p:cNvSpPr>
          <p:nvPr>
            <p:ph type="ftr" sz="quarter" idx="11"/>
          </p:nvPr>
        </p:nvSpPr>
        <p:spPr/>
        <p:txBody>
          <a:bodyPr/>
          <a:lstStyle/>
          <a:p>
            <a:r>
              <a:rPr lang="en-US"/>
              <a:t>SignSpeak, Dep of AIML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4FEB0-1931-4DBE-961E-EF51616C33F7}" type="datetime1">
              <a:rPr lang="en-US" smtClean="0"/>
              <a:t>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SignSpeak, Dep of AIML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eg"/><Relationship Id="rId3" Type="http://schemas.openxmlformats.org/officeDocument/2006/relationships/image" Target="../media/image18.pn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17.jpeg"/><Relationship Id="rId16"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5" Type="http://schemas.openxmlformats.org/officeDocument/2006/relationships/image" Target="../media/image37.jpeg"/><Relationship Id="rId10" Type="http://schemas.openxmlformats.org/officeDocument/2006/relationships/image" Target="../media/image32.jpeg"/><Relationship Id="rId4" Type="http://schemas.openxmlformats.org/officeDocument/2006/relationships/image" Target="../media/image19.svg"/><Relationship Id="rId9" Type="http://schemas.openxmlformats.org/officeDocument/2006/relationships/image" Target="../media/image31.png"/><Relationship Id="rId1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9.sv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ijariit.com/manuscript/sign-language-to-text-and-speech-conversion/" TargetMode="External"/><Relationship Id="rId2" Type="http://schemas.openxmlformats.org/officeDocument/2006/relationships/hyperlink" Target="https://www.geeksforgeeks.org/introduction-convolution-neural-network/" TargetMode="External"/><Relationship Id="rId1" Type="http://schemas.openxmlformats.org/officeDocument/2006/relationships/slideLayout" Target="../slideLayouts/slideLayout7.xml"/><Relationship Id="rId5" Type="http://schemas.openxmlformats.org/officeDocument/2006/relationships/hyperlink" Target="https://www.ripublication.com/ijaer18/ijaerv13n9_90.pdf" TargetMode="External"/><Relationship Id="rId4" Type="http://schemas.openxmlformats.org/officeDocument/2006/relationships/hyperlink" Target="https://www.researchgate.net/publication/335433017_Conversion_of_Sign_Language_To_Text_And_Speech_Using_Machine_Learning_Technique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7108" y="235840"/>
            <a:ext cx="3025289" cy="1524638"/>
          </a:xfrm>
          <a:prstGeom prst="rect">
            <a:avLst/>
          </a:prstGeom>
        </p:spPr>
      </p:pic>
      <p:sp>
        <p:nvSpPr>
          <p:cNvPr id="10" name="TextBox 9"/>
          <p:cNvSpPr txBox="1"/>
          <p:nvPr/>
        </p:nvSpPr>
        <p:spPr>
          <a:xfrm>
            <a:off x="2449241" y="1855688"/>
            <a:ext cx="12722289" cy="923330"/>
          </a:xfrm>
          <a:prstGeom prst="rect">
            <a:avLst/>
          </a:prstGeom>
          <a:noFill/>
        </p:spPr>
        <p:txBody>
          <a:bodyPr wrap="square" rtlCol="0">
            <a:spAutoFit/>
          </a:bodyPr>
          <a:lstStyle/>
          <a:p>
            <a:pPr algn="ctr"/>
            <a:r>
              <a:rPr lang="en-IN" sz="2700" b="1" dirty="0">
                <a:solidFill>
                  <a:srgbClr val="7030A0"/>
                </a:solidFill>
                <a:latin typeface="Times New Roman" panose="02020603050405020304" pitchFamily="18" charset="0"/>
              </a:rPr>
              <a:t>Autonomous Institute under VTU, </a:t>
            </a:r>
            <a:r>
              <a:rPr lang="it-IT" sz="2700" b="1" dirty="0">
                <a:solidFill>
                  <a:srgbClr val="7030A0"/>
                </a:solidFill>
                <a:latin typeface="Times New Roman" panose="02020603050405020304" pitchFamily="18" charset="0"/>
              </a:rPr>
              <a:t>Ballari-Hospet Road, Allipur, </a:t>
            </a:r>
            <a:r>
              <a:rPr lang="en-IN" sz="2700" b="1" dirty="0">
                <a:solidFill>
                  <a:srgbClr val="7030A0"/>
                </a:solidFill>
                <a:latin typeface="Times New Roman" panose="02020603050405020304" pitchFamily="18" charset="0"/>
              </a:rPr>
              <a:t>Ballari-583 104 Karnataka ,India</a:t>
            </a:r>
            <a:endParaRPr lang="en-IN" sz="2700" dirty="0">
              <a:solidFill>
                <a:srgbClr val="7030A0"/>
              </a:solidFill>
              <a:latin typeface="Times New Roman" panose="02020603050405020304" pitchFamily="18" charset="0"/>
            </a:endParaRPr>
          </a:p>
        </p:txBody>
      </p:sp>
      <p:sp>
        <p:nvSpPr>
          <p:cNvPr id="12" name="Rectangle 11"/>
          <p:cNvSpPr/>
          <p:nvPr/>
        </p:nvSpPr>
        <p:spPr>
          <a:xfrm>
            <a:off x="1094222" y="4361369"/>
            <a:ext cx="15374192" cy="830997"/>
          </a:xfrm>
          <a:prstGeom prst="rect">
            <a:avLst/>
          </a:prstGeom>
        </p:spPr>
        <p:txBody>
          <a:bodyPr wrap="square">
            <a:spAutoFit/>
          </a:bodyPr>
          <a:lstStyle/>
          <a:p>
            <a:pPr algn="ctr"/>
            <a:r>
              <a:rPr lang="en-US" sz="4800" b="1" dirty="0">
                <a:latin typeface="Arial" panose="020B0604020202020204" pitchFamily="34" charset="0"/>
                <a:cs typeface="Arial" panose="020B0604020202020204" pitchFamily="34" charset="0"/>
              </a:rPr>
              <a:t>    </a:t>
            </a:r>
            <a:r>
              <a:rPr lang="en-US" sz="4500" b="1" dirty="0">
                <a:latin typeface="Times New Roman" panose="02020603050405020304" pitchFamily="18" charset="0"/>
                <a:cs typeface="Times New Roman" panose="02020603050405020304" pitchFamily="18" charset="0"/>
              </a:rPr>
              <a:t>Sign Speak(Sign Language Detection) </a:t>
            </a:r>
          </a:p>
        </p:txBody>
      </p:sp>
      <p:sp>
        <p:nvSpPr>
          <p:cNvPr id="13" name="Rectangle 12"/>
          <p:cNvSpPr/>
          <p:nvPr/>
        </p:nvSpPr>
        <p:spPr>
          <a:xfrm>
            <a:off x="5330477" y="5190239"/>
            <a:ext cx="6705230" cy="553998"/>
          </a:xfrm>
          <a:prstGeom prst="rect">
            <a:avLst/>
          </a:prstGeom>
        </p:spPr>
        <p:txBody>
          <a:bodyPr wrap="square">
            <a:spAutoFit/>
          </a:bodyPr>
          <a:lstStyle/>
          <a:p>
            <a:pPr algn="ctr"/>
            <a:r>
              <a:rPr lang="en-US" sz="3000" dirty="0">
                <a:solidFill>
                  <a:srgbClr val="000000"/>
                </a:solidFill>
                <a:latin typeface="Arial" panose="020B0604020202020204" pitchFamily="34" charset="0"/>
                <a:ea typeface="Calibri" panose="020F0502020204030204" pitchFamily="34" charset="0"/>
                <a:cs typeface="Arial" panose="020B0604020202020204" pitchFamily="34" charset="0"/>
              </a:rPr>
              <a:t>Presented by</a:t>
            </a:r>
            <a:endParaRPr lang="en-US" sz="3000" b="1"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sp>
        <p:nvSpPr>
          <p:cNvPr id="14" name="Rectangle 13"/>
          <p:cNvSpPr/>
          <p:nvPr/>
        </p:nvSpPr>
        <p:spPr>
          <a:xfrm>
            <a:off x="2294757" y="2926939"/>
            <a:ext cx="14173656" cy="738664"/>
          </a:xfrm>
          <a:prstGeom prst="rect">
            <a:avLst/>
          </a:prstGeom>
        </p:spPr>
        <p:txBody>
          <a:bodyPr wrap="square">
            <a:spAutoFit/>
          </a:bodyPr>
          <a:lstStyle/>
          <a:p>
            <a:pPr algn="ctr"/>
            <a:r>
              <a:rPr lang="en-US" sz="4200" b="1" dirty="0">
                <a:solidFill>
                  <a:srgbClr val="7030A0"/>
                </a:solidFill>
                <a:latin typeface="Times New Roman" panose="02020603050405020304" pitchFamily="18" charset="0"/>
                <a:cs typeface="Times New Roman" panose="02020603050405020304" pitchFamily="18" charset="0"/>
              </a:rPr>
              <a:t>Department of Artificial Intelligence &amp; Machine Learning</a:t>
            </a:r>
            <a:endParaRPr lang="en-US" sz="4200" b="1" dirty="0">
              <a:solidFill>
                <a:schemeClr val="accent5"/>
              </a:solidFill>
              <a:latin typeface="Arial" panose="020B0604020202020204" pitchFamily="34" charset="0"/>
              <a:cs typeface="Arial" panose="020B0604020202020204" pitchFamily="34" charset="0"/>
            </a:endParaRPr>
          </a:p>
        </p:txBody>
      </p:sp>
      <p:sp>
        <p:nvSpPr>
          <p:cNvPr id="15" name="Rectangle 14"/>
          <p:cNvSpPr/>
          <p:nvPr/>
        </p:nvSpPr>
        <p:spPr>
          <a:xfrm>
            <a:off x="6755507" y="8449331"/>
            <a:ext cx="4612970" cy="1338828"/>
          </a:xfrm>
          <a:prstGeom prst="rect">
            <a:avLst/>
          </a:prstGeom>
        </p:spPr>
        <p:txBody>
          <a:bodyPr wrap="square">
            <a:spAutoFit/>
          </a:bodyPr>
          <a:lstStyle/>
          <a:p>
            <a:pPr algn="ctr"/>
            <a:r>
              <a:rPr lang="en-US" sz="2700" dirty="0">
                <a:latin typeface="Times New Roman" panose="02020603050405020304" pitchFamily="18" charset="0"/>
                <a:cs typeface="Times New Roman" panose="02020603050405020304" pitchFamily="18" charset="0"/>
              </a:rPr>
              <a:t>Mini project Guide</a:t>
            </a:r>
          </a:p>
          <a:p>
            <a:pPr algn="ctr"/>
            <a:r>
              <a:rPr lang="en-US" sz="2700" dirty="0" err="1">
                <a:latin typeface="Times New Roman" panose="02020603050405020304" pitchFamily="18" charset="0"/>
                <a:cs typeface="Times New Roman" panose="02020603050405020304" pitchFamily="18" charset="0"/>
              </a:rPr>
              <a:t>Ms.Sahana</a:t>
            </a:r>
            <a:r>
              <a:rPr lang="en-US" sz="2700" dirty="0">
                <a:latin typeface="Times New Roman" panose="02020603050405020304" pitchFamily="18" charset="0"/>
                <a:cs typeface="Times New Roman" panose="02020603050405020304" pitchFamily="18" charset="0"/>
              </a:rPr>
              <a:t> Prasad </a:t>
            </a:r>
          </a:p>
          <a:p>
            <a:pPr algn="ctr"/>
            <a:r>
              <a:rPr lang="en-US" sz="2700" dirty="0">
                <a:latin typeface="Times New Roman" panose="02020603050405020304" pitchFamily="18" charset="0"/>
                <a:cs typeface="Times New Roman" panose="02020603050405020304" pitchFamily="18" charset="0"/>
              </a:rPr>
              <a:t>Teaching Ass, </a:t>
            </a:r>
            <a:r>
              <a:rPr lang="en-US" sz="2700" dirty="0">
                <a:solidFill>
                  <a:srgbClr val="000000"/>
                </a:solidFill>
                <a:latin typeface="Times New Roman" panose="02020603050405020304" pitchFamily="18" charset="0"/>
                <a:cs typeface="Times New Roman" panose="02020603050405020304" pitchFamily="18" charset="0"/>
              </a:rPr>
              <a:t>Dept. of AIML</a:t>
            </a:r>
            <a:endParaRPr lang="en-US" sz="2700" dirty="0">
              <a:latin typeface="Times New Roman" panose="02020603050405020304" pitchFamily="18" charset="0"/>
              <a:cs typeface="Times New Roman" panose="02020603050405020304" pitchFamily="18" charset="0"/>
            </a:endParaRPr>
          </a:p>
        </p:txBody>
      </p:sp>
      <p:sp>
        <p:nvSpPr>
          <p:cNvPr id="18" name="Rectangle 17"/>
          <p:cNvSpPr/>
          <p:nvPr/>
        </p:nvSpPr>
        <p:spPr>
          <a:xfrm>
            <a:off x="12035707" y="8449331"/>
            <a:ext cx="5183435" cy="1338828"/>
          </a:xfrm>
          <a:prstGeom prst="rect">
            <a:avLst/>
          </a:prstGeom>
        </p:spPr>
        <p:txBody>
          <a:bodyPr wrap="square">
            <a:spAutoFit/>
          </a:bodyPr>
          <a:lstStyle/>
          <a:p>
            <a:pPr algn="ctr"/>
            <a:r>
              <a:rPr lang="en-US" sz="27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Mini Project Coordinator </a:t>
            </a:r>
          </a:p>
          <a:p>
            <a:pPr algn="ctr"/>
            <a:r>
              <a:rPr lang="en-US" sz="27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Asha Jyothi </a:t>
            </a:r>
          </a:p>
          <a:p>
            <a:pPr algn="ctr"/>
            <a:r>
              <a:rPr lang="en-US" sz="27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Ass Professor, Dept. of AIML</a:t>
            </a:r>
          </a:p>
        </p:txBody>
      </p:sp>
      <p:sp>
        <p:nvSpPr>
          <p:cNvPr id="17" name="Rectangle 16"/>
          <p:cNvSpPr/>
          <p:nvPr/>
        </p:nvSpPr>
        <p:spPr>
          <a:xfrm>
            <a:off x="1381571" y="8449331"/>
            <a:ext cx="4612970" cy="1338828"/>
          </a:xfrm>
          <a:prstGeom prst="rect">
            <a:avLst/>
          </a:prstGeom>
        </p:spPr>
        <p:txBody>
          <a:bodyPr wrap="square">
            <a:spAutoFit/>
          </a:bodyPr>
          <a:lstStyle/>
          <a:p>
            <a:pPr algn="ctr"/>
            <a:r>
              <a:rPr lang="en-US" sz="27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Dr. B.M Vidyavathi</a:t>
            </a:r>
          </a:p>
          <a:p>
            <a:pPr algn="ctr"/>
            <a:r>
              <a:rPr lang="en-US" sz="27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Head of the Department </a:t>
            </a:r>
          </a:p>
          <a:p>
            <a:pPr algn="ctr"/>
            <a:r>
              <a:rPr lang="en-US" sz="2700" dirty="0">
                <a:solidFill>
                  <a:srgbClr val="000000"/>
                </a:solidFill>
                <a:latin typeface="Times New Roman" panose="02020603050405020304" pitchFamily="18" charset="0"/>
                <a:cs typeface="Times New Roman" panose="02020603050405020304" pitchFamily="18" charset="0"/>
              </a:rPr>
              <a:t>Dept. of AIML</a:t>
            </a:r>
            <a:endParaRPr lang="en-US" sz="27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6737" t="9425" r="9081" b="14499"/>
          <a:stretch/>
        </p:blipFill>
        <p:spPr>
          <a:xfrm>
            <a:off x="15131653" y="396600"/>
            <a:ext cx="2673524" cy="1809735"/>
          </a:xfrm>
          <a:prstGeom prst="rect">
            <a:avLst/>
          </a:prstGeom>
        </p:spPr>
      </p:pic>
      <p:sp>
        <p:nvSpPr>
          <p:cNvPr id="4" name="TextBox 3">
            <a:extLst>
              <a:ext uri="{FF2B5EF4-FFF2-40B4-BE49-F238E27FC236}">
                <a16:creationId xmlns:a16="http://schemas.microsoft.com/office/drawing/2014/main" id="{DF322C34-C75F-E9BD-A148-A46687C1F5EC}"/>
              </a:ext>
            </a:extLst>
          </p:cNvPr>
          <p:cNvSpPr txBox="1"/>
          <p:nvPr/>
        </p:nvSpPr>
        <p:spPr>
          <a:xfrm>
            <a:off x="2294757" y="427697"/>
            <a:ext cx="13734534" cy="1384995"/>
          </a:xfrm>
          <a:prstGeom prst="rect">
            <a:avLst/>
          </a:prstGeom>
          <a:noFill/>
        </p:spPr>
        <p:txBody>
          <a:bodyPr wrap="square">
            <a:spAutoFit/>
          </a:bodyPr>
          <a:lstStyle/>
          <a:p>
            <a:pPr algn="ctr"/>
            <a:r>
              <a:rPr lang="en-IN" sz="3600" dirty="0">
                <a:solidFill>
                  <a:srgbClr val="000000"/>
                </a:solidFill>
                <a:latin typeface="Times New Roman" panose="02020603050405020304" pitchFamily="18" charset="0"/>
              </a:rPr>
              <a:t> </a:t>
            </a:r>
            <a:r>
              <a:rPr lang="en-IN" sz="4200" b="1" dirty="0">
                <a:solidFill>
                  <a:srgbClr val="7030A0"/>
                </a:solidFill>
                <a:latin typeface="Times New Roman" panose="02020603050405020304" pitchFamily="18" charset="0"/>
                <a:cs typeface="Times New Roman" panose="02020603050405020304" pitchFamily="18" charset="0"/>
              </a:rPr>
              <a:t>BALLARI INSTITUTE OF TECHNOLOGY &amp; </a:t>
            </a:r>
          </a:p>
          <a:p>
            <a:pPr algn="ctr"/>
            <a:r>
              <a:rPr lang="en-IN" sz="4200" b="1" dirty="0">
                <a:solidFill>
                  <a:srgbClr val="7030A0"/>
                </a:solidFill>
                <a:latin typeface="Times New Roman" panose="02020603050405020304" pitchFamily="18" charset="0"/>
                <a:cs typeface="Times New Roman" panose="02020603050405020304" pitchFamily="18" charset="0"/>
              </a:rPr>
              <a:t>MANAGEMENT </a:t>
            </a:r>
          </a:p>
        </p:txBody>
      </p:sp>
      <p:sp>
        <p:nvSpPr>
          <p:cNvPr id="2" name="TextBox 1">
            <a:extLst>
              <a:ext uri="{FF2B5EF4-FFF2-40B4-BE49-F238E27FC236}">
                <a16:creationId xmlns:a16="http://schemas.microsoft.com/office/drawing/2014/main" id="{1D5CAD7A-1E57-95DD-F1DA-CE6CBD3F45CC}"/>
              </a:ext>
            </a:extLst>
          </p:cNvPr>
          <p:cNvSpPr txBox="1"/>
          <p:nvPr/>
        </p:nvSpPr>
        <p:spPr>
          <a:xfrm>
            <a:off x="6658004" y="3711769"/>
            <a:ext cx="4734411" cy="738664"/>
          </a:xfrm>
          <a:prstGeom prst="rect">
            <a:avLst/>
          </a:prstGeom>
          <a:noFill/>
        </p:spPr>
        <p:txBody>
          <a:bodyPr wrap="square" rtlCol="0">
            <a:spAutoFit/>
          </a:bodyPr>
          <a:lstStyle/>
          <a:p>
            <a:r>
              <a:rPr lang="en-IN" sz="4200" b="1" dirty="0">
                <a:solidFill>
                  <a:schemeClr val="accent1">
                    <a:lumMod val="75000"/>
                  </a:schemeClr>
                </a:solidFill>
                <a:latin typeface="Times New Roman" panose="02020603050405020304" pitchFamily="18" charset="0"/>
                <a:cs typeface="Times New Roman" panose="02020603050405020304" pitchFamily="18" charset="0"/>
              </a:rPr>
              <a:t>A Mini Project on</a:t>
            </a:r>
          </a:p>
        </p:txBody>
      </p:sp>
      <p:graphicFrame>
        <p:nvGraphicFramePr>
          <p:cNvPr id="3" name="Table 2">
            <a:extLst>
              <a:ext uri="{FF2B5EF4-FFF2-40B4-BE49-F238E27FC236}">
                <a16:creationId xmlns:a16="http://schemas.microsoft.com/office/drawing/2014/main" id="{48E85255-58B6-085F-090B-F6C1832A24E2}"/>
              </a:ext>
            </a:extLst>
          </p:cNvPr>
          <p:cNvGraphicFramePr>
            <a:graphicFrameLocks noGrp="1"/>
          </p:cNvGraphicFramePr>
          <p:nvPr/>
        </p:nvGraphicFramePr>
        <p:xfrm>
          <a:off x="5737365" y="5731410"/>
          <a:ext cx="8069881" cy="2225040"/>
        </p:xfrm>
        <a:graphic>
          <a:graphicData uri="http://schemas.openxmlformats.org/drawingml/2006/table">
            <a:tbl>
              <a:tblPr firstRow="1" bandRow="1">
                <a:tableStyleId>{2D5ABB26-0587-4C30-8999-92F81FD0307C}</a:tableStyleId>
              </a:tblPr>
              <a:tblGrid>
                <a:gridCol w="3535223">
                  <a:extLst>
                    <a:ext uri="{9D8B030D-6E8A-4147-A177-3AD203B41FA5}">
                      <a16:colId xmlns:a16="http://schemas.microsoft.com/office/drawing/2014/main" val="2580370553"/>
                    </a:ext>
                  </a:extLst>
                </a:gridCol>
                <a:gridCol w="4534658">
                  <a:extLst>
                    <a:ext uri="{9D8B030D-6E8A-4147-A177-3AD203B41FA5}">
                      <a16:colId xmlns:a16="http://schemas.microsoft.com/office/drawing/2014/main" val="4124878823"/>
                    </a:ext>
                  </a:extLst>
                </a:gridCol>
              </a:tblGrid>
              <a:tr h="556260">
                <a:tc>
                  <a:txBody>
                    <a:bodyPr/>
                    <a:lstStyle/>
                    <a:p>
                      <a:r>
                        <a:rPr lang="en-US" sz="2700" dirty="0">
                          <a:latin typeface="Times New Roman" panose="02020603050405020304" pitchFamily="18" charset="0"/>
                          <a:cs typeface="Times New Roman" panose="02020603050405020304" pitchFamily="18" charset="0"/>
                        </a:rPr>
                        <a:t>Bhavana Joshi </a:t>
                      </a:r>
                      <a:endParaRPr lang="en-IN" sz="2700" dirty="0"/>
                    </a:p>
                  </a:txBody>
                  <a:tcPr marL="137160" marR="137160" marT="68580" marB="68580"/>
                </a:tc>
                <a:tc>
                  <a:txBody>
                    <a:bodyPr/>
                    <a:lstStyle/>
                    <a:p>
                      <a:r>
                        <a:rPr lang="en-US" sz="2700" dirty="0">
                          <a:latin typeface="Times New Roman" panose="02020603050405020304" pitchFamily="18" charset="0"/>
                          <a:cs typeface="Times New Roman" panose="02020603050405020304" pitchFamily="18" charset="0"/>
                        </a:rPr>
                        <a:t>3BR22AI025</a:t>
                      </a:r>
                      <a:endParaRPr lang="en-IN" sz="2700" dirty="0"/>
                    </a:p>
                  </a:txBody>
                  <a:tcPr marL="137160" marR="137160" marT="68580" marB="68580"/>
                </a:tc>
                <a:extLst>
                  <a:ext uri="{0D108BD9-81ED-4DB2-BD59-A6C34878D82A}">
                    <a16:rowId xmlns:a16="http://schemas.microsoft.com/office/drawing/2014/main" val="2673561263"/>
                  </a:ext>
                </a:extLst>
              </a:tr>
              <a:tr h="556260">
                <a:tc>
                  <a:txBody>
                    <a:bodyPr/>
                    <a:lstStyle/>
                    <a:p>
                      <a:r>
                        <a:rPr lang="en-US" sz="2700" dirty="0">
                          <a:latin typeface="Times New Roman" panose="02020603050405020304" pitchFamily="18" charset="0"/>
                          <a:cs typeface="Times New Roman" panose="02020603050405020304" pitchFamily="18" charset="0"/>
                        </a:rPr>
                        <a:t>Bhavya Jain </a:t>
                      </a:r>
                      <a:endParaRPr lang="en-IN" sz="2700" dirty="0"/>
                    </a:p>
                  </a:txBody>
                  <a:tcPr marL="137160" marR="137160" marT="68580" marB="68580"/>
                </a:tc>
                <a:tc>
                  <a:txBody>
                    <a:bodyPr/>
                    <a:lstStyle/>
                    <a:p>
                      <a:r>
                        <a:rPr lang="en-US" sz="2700" dirty="0">
                          <a:latin typeface="Times New Roman" panose="02020603050405020304" pitchFamily="18" charset="0"/>
                          <a:cs typeface="Times New Roman" panose="02020603050405020304" pitchFamily="18" charset="0"/>
                        </a:rPr>
                        <a:t>3BR22AI027</a:t>
                      </a:r>
                      <a:endParaRPr lang="en-IN" sz="2700" dirty="0"/>
                    </a:p>
                  </a:txBody>
                  <a:tcPr marL="137160" marR="137160" marT="68580" marB="68580"/>
                </a:tc>
                <a:extLst>
                  <a:ext uri="{0D108BD9-81ED-4DB2-BD59-A6C34878D82A}">
                    <a16:rowId xmlns:a16="http://schemas.microsoft.com/office/drawing/2014/main" val="3678441328"/>
                  </a:ext>
                </a:extLst>
              </a:tr>
              <a:tr h="556260">
                <a:tc>
                  <a:txBody>
                    <a:bodyPr/>
                    <a:lstStyle/>
                    <a:p>
                      <a:r>
                        <a:rPr lang="en-US" sz="2700" dirty="0">
                          <a:latin typeface="Times New Roman" panose="02020603050405020304" pitchFamily="18" charset="0"/>
                          <a:cs typeface="Times New Roman" panose="02020603050405020304" pitchFamily="18" charset="0"/>
                        </a:rPr>
                        <a:t>Akash Kulkarni </a:t>
                      </a:r>
                      <a:endParaRPr lang="en-IN" sz="2700" dirty="0"/>
                    </a:p>
                  </a:txBody>
                  <a:tcPr marL="137160" marR="137160" marT="68580" marB="68580"/>
                </a:tc>
                <a:tc>
                  <a:txBody>
                    <a:bodyPr/>
                    <a:lstStyle/>
                    <a:p>
                      <a:r>
                        <a:rPr lang="en-US" sz="2700" dirty="0">
                          <a:latin typeface="Times New Roman" panose="02020603050405020304" pitchFamily="18" charset="0"/>
                          <a:cs typeface="Times New Roman" panose="02020603050405020304" pitchFamily="18" charset="0"/>
                        </a:rPr>
                        <a:t>3BR22AI042</a:t>
                      </a:r>
                      <a:endParaRPr lang="en-IN" sz="2700" dirty="0"/>
                    </a:p>
                  </a:txBody>
                  <a:tcPr marL="137160" marR="137160" marT="68580" marB="68580"/>
                </a:tc>
                <a:extLst>
                  <a:ext uri="{0D108BD9-81ED-4DB2-BD59-A6C34878D82A}">
                    <a16:rowId xmlns:a16="http://schemas.microsoft.com/office/drawing/2014/main" val="211969727"/>
                  </a:ext>
                </a:extLst>
              </a:tr>
              <a:tr h="556260">
                <a:tc>
                  <a:txBody>
                    <a:bodyPr/>
                    <a:lstStyle/>
                    <a:p>
                      <a:r>
                        <a:rPr lang="en-US" sz="2700" dirty="0">
                          <a:latin typeface="Times New Roman" panose="02020603050405020304" pitchFamily="18" charset="0"/>
                          <a:cs typeface="Times New Roman" panose="02020603050405020304" pitchFamily="18" charset="0"/>
                        </a:rPr>
                        <a:t>G </a:t>
                      </a:r>
                      <a:r>
                        <a:rPr lang="en-US" sz="2700" dirty="0" err="1">
                          <a:latin typeface="Times New Roman" panose="02020603050405020304" pitchFamily="18" charset="0"/>
                          <a:cs typeface="Times New Roman" panose="02020603050405020304" pitchFamily="18" charset="0"/>
                        </a:rPr>
                        <a:t>Sahethi</a:t>
                      </a:r>
                      <a:r>
                        <a:rPr lang="en-US" sz="2700" dirty="0">
                          <a:latin typeface="Times New Roman" panose="02020603050405020304" pitchFamily="18" charset="0"/>
                          <a:cs typeface="Times New Roman" panose="02020603050405020304" pitchFamily="18" charset="0"/>
                        </a:rPr>
                        <a:t> </a:t>
                      </a:r>
                      <a:endParaRPr lang="en-IN" sz="2700" dirty="0"/>
                    </a:p>
                  </a:txBody>
                  <a:tcPr marL="137160" marR="137160" marT="68580" marB="68580"/>
                </a:tc>
                <a:tc>
                  <a:txBody>
                    <a:bodyPr/>
                    <a:lstStyle/>
                    <a:p>
                      <a:r>
                        <a:rPr lang="en-US" sz="2700" dirty="0">
                          <a:latin typeface="Times New Roman" panose="02020603050405020304" pitchFamily="18" charset="0"/>
                          <a:cs typeface="Times New Roman" panose="02020603050405020304" pitchFamily="18" charset="0"/>
                        </a:rPr>
                        <a:t>3BR22AI045</a:t>
                      </a:r>
                      <a:endParaRPr lang="en-IN" sz="2700" dirty="0"/>
                    </a:p>
                  </a:txBody>
                  <a:tcPr marL="137160" marR="137160" marT="68580" marB="68580"/>
                </a:tc>
                <a:extLst>
                  <a:ext uri="{0D108BD9-81ED-4DB2-BD59-A6C34878D82A}">
                    <a16:rowId xmlns:a16="http://schemas.microsoft.com/office/drawing/2014/main" val="4009481261"/>
                  </a:ext>
                </a:extLst>
              </a:tr>
            </a:tbl>
          </a:graphicData>
        </a:graphic>
      </p:graphicFrame>
      <p:cxnSp>
        <p:nvCxnSpPr>
          <p:cNvPr id="6" name="Straight Connector 5">
            <a:extLst>
              <a:ext uri="{FF2B5EF4-FFF2-40B4-BE49-F238E27FC236}">
                <a16:creationId xmlns:a16="http://schemas.microsoft.com/office/drawing/2014/main" id="{E69CF30D-D7CB-0D73-6721-8D9D36DD3F5A}"/>
              </a:ext>
            </a:extLst>
          </p:cNvPr>
          <p:cNvCxnSpPr/>
          <p:nvPr/>
        </p:nvCxnSpPr>
        <p:spPr>
          <a:xfrm>
            <a:off x="18024" y="8127900"/>
            <a:ext cx="18288000" cy="0"/>
          </a:xfrm>
          <a:prstGeom prst="line">
            <a:avLst/>
          </a:prstGeom>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20" name="TextBox 19"/>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21" name="TextBox 20"/>
          <p:cNvSpPr txBox="1"/>
          <p:nvPr/>
        </p:nvSpPr>
        <p:spPr>
          <a:xfrm>
            <a:off x="16916400" y="9921240"/>
            <a:ext cx="1371600" cy="274320"/>
          </a:xfrm>
          <a:prstGeom prst="rect">
            <a:avLst/>
          </a:prstGeom>
          <a:noFill/>
        </p:spPr>
        <p:txBody>
          <a:bodyPr wrap="none">
            <a:spAutoFit/>
          </a:bodyPr>
          <a:lstStyle/>
          <a:p>
            <a:pPr algn="r">
              <a:defRPr sz="1200"/>
            </a:pPr>
            <a:r>
              <a:t>Slide 1 of 47</a:t>
            </a:r>
          </a:p>
        </p:txBody>
      </p:sp>
    </p:spTree>
    <p:extLst>
      <p:ext uri="{BB962C8B-B14F-4D97-AF65-F5344CB8AC3E}">
        <p14:creationId xmlns:p14="http://schemas.microsoft.com/office/powerpoint/2010/main" val="30693720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2E43-1616-26BA-6440-A5AC3C873CF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057A7F-2F9F-7C36-9AD5-44929764C16C}"/>
              </a:ext>
            </a:extLst>
          </p:cNvPr>
          <p:cNvGrpSpPr/>
          <p:nvPr/>
        </p:nvGrpSpPr>
        <p:grpSpPr>
          <a:xfrm>
            <a:off x="15573718" y="7940477"/>
            <a:ext cx="4693046" cy="4693046"/>
            <a:chOff x="0" y="0"/>
            <a:chExt cx="812800" cy="812800"/>
          </a:xfrm>
        </p:grpSpPr>
        <p:sp>
          <p:nvSpPr>
            <p:cNvPr id="3" name="Freeform 3">
              <a:extLst>
                <a:ext uri="{FF2B5EF4-FFF2-40B4-BE49-F238E27FC236}">
                  <a16:creationId xmlns:a16="http://schemas.microsoft.com/office/drawing/2014/main" id="{C90D5AC7-4078-B793-7FA8-61F1CE6852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a:extLst>
                <a:ext uri="{FF2B5EF4-FFF2-40B4-BE49-F238E27FC236}">
                  <a16:creationId xmlns:a16="http://schemas.microsoft.com/office/drawing/2014/main" id="{873521C3-790A-77EB-547B-17C60B40CBF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6">
            <a:extLst>
              <a:ext uri="{FF2B5EF4-FFF2-40B4-BE49-F238E27FC236}">
                <a16:creationId xmlns:a16="http://schemas.microsoft.com/office/drawing/2014/main" id="{302992AB-C822-27F1-E510-B1329A88C71B}"/>
              </a:ext>
            </a:extLst>
          </p:cNvPr>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8" name="TextBox 7">
            <a:extLst>
              <a:ext uri="{FF2B5EF4-FFF2-40B4-BE49-F238E27FC236}">
                <a16:creationId xmlns:a16="http://schemas.microsoft.com/office/drawing/2014/main" id="{DDF6851C-939F-BB42-5D75-A5E04CCB3DA1}"/>
              </a:ext>
            </a:extLst>
          </p:cNvPr>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9" name="TextBox 8">
            <a:extLst>
              <a:ext uri="{FF2B5EF4-FFF2-40B4-BE49-F238E27FC236}">
                <a16:creationId xmlns:a16="http://schemas.microsoft.com/office/drawing/2014/main" id="{F4444C01-89C4-4A9C-E465-22B67772772D}"/>
              </a:ext>
            </a:extLst>
          </p:cNvPr>
          <p:cNvSpPr txBox="1"/>
          <p:nvPr/>
        </p:nvSpPr>
        <p:spPr>
          <a:xfrm>
            <a:off x="16916400" y="9921240"/>
            <a:ext cx="1371600" cy="274320"/>
          </a:xfrm>
          <a:prstGeom prst="rect">
            <a:avLst/>
          </a:prstGeom>
          <a:noFill/>
        </p:spPr>
        <p:txBody>
          <a:bodyPr wrap="none">
            <a:spAutoFit/>
          </a:bodyPr>
          <a:lstStyle/>
          <a:p>
            <a:pPr algn="r">
              <a:defRPr sz="1200"/>
            </a:pPr>
            <a:r>
              <a:t>Slide 9 of 47</a:t>
            </a:r>
          </a:p>
        </p:txBody>
      </p:sp>
      <p:pic>
        <p:nvPicPr>
          <p:cNvPr id="10" name="Picture 9">
            <a:extLst>
              <a:ext uri="{FF2B5EF4-FFF2-40B4-BE49-F238E27FC236}">
                <a16:creationId xmlns:a16="http://schemas.microsoft.com/office/drawing/2014/main" id="{3FD1549E-BF28-D136-9874-E16E7E10C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2" y="419101"/>
            <a:ext cx="18166441" cy="9062166"/>
          </a:xfrm>
          <a:prstGeom prst="rect">
            <a:avLst/>
          </a:prstGeom>
        </p:spPr>
      </p:pic>
    </p:spTree>
    <p:extLst>
      <p:ext uri="{BB962C8B-B14F-4D97-AF65-F5344CB8AC3E}">
        <p14:creationId xmlns:p14="http://schemas.microsoft.com/office/powerpoint/2010/main" val="365140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25961" y="4487422"/>
            <a:ext cx="4854432" cy="620906"/>
          </a:xfrm>
          <a:prstGeom prst="rect">
            <a:avLst/>
          </a:prstGeom>
        </p:spPr>
        <p:txBody>
          <a:bodyPr lIns="0" tIns="0" rIns="0" bIns="0" rtlCol="0" anchor="t">
            <a:spAutoFit/>
          </a:bodyPr>
          <a:lstStyle/>
          <a:p>
            <a:pPr marL="0" lvl="0" indent="0" algn="l">
              <a:lnSpc>
                <a:spcPts val="5153"/>
              </a:lnSpc>
              <a:spcBef>
                <a:spcPct val="0"/>
              </a:spcBef>
            </a:pPr>
            <a:r>
              <a:rPr lang="en-US" sz="3680">
                <a:solidFill>
                  <a:srgbClr val="FDFDFD"/>
                </a:solidFill>
                <a:latin typeface="Open Sans Extra Bold"/>
                <a:ea typeface="Open Sans Extra Bold"/>
                <a:cs typeface="Open Sans Extra Bold"/>
                <a:sym typeface="Open Sans Extra Bold"/>
              </a:rPr>
              <a:t>REQUIREMENTS</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0137606" y="2096174"/>
            <a:ext cx="5768345" cy="559858"/>
          </a:xfrm>
          <a:prstGeom prst="rect">
            <a:avLst/>
          </a:prstGeom>
        </p:spPr>
        <p:txBody>
          <a:bodyPr lIns="0" tIns="0" rIns="0" bIns="0" rtlCol="0" anchor="t">
            <a:spAutoFit/>
          </a:bodyPr>
          <a:lstStyle/>
          <a:p>
            <a:pPr algn="l">
              <a:lnSpc>
                <a:spcPts val="4315"/>
              </a:lnSpc>
            </a:pPr>
            <a:r>
              <a:rPr lang="en-US" sz="3082" spc="-61">
                <a:solidFill>
                  <a:srgbClr val="000000"/>
                </a:solidFill>
                <a:latin typeface="Poppins"/>
                <a:ea typeface="Poppins"/>
                <a:cs typeface="Poppins"/>
                <a:sym typeface="Poppins"/>
              </a:rPr>
              <a:t>Software Requirements</a:t>
            </a: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2" name="Freeform 12"/>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3"/>
          <p:cNvSpPr txBox="1"/>
          <p:nvPr/>
        </p:nvSpPr>
        <p:spPr>
          <a:xfrm>
            <a:off x="10688346" y="3852936"/>
            <a:ext cx="5768345" cy="559858"/>
          </a:xfrm>
          <a:prstGeom prst="rect">
            <a:avLst/>
          </a:prstGeom>
        </p:spPr>
        <p:txBody>
          <a:bodyPr lIns="0" tIns="0" rIns="0" bIns="0" rtlCol="0" anchor="t">
            <a:spAutoFit/>
          </a:bodyPr>
          <a:lstStyle/>
          <a:p>
            <a:pPr algn="l">
              <a:lnSpc>
                <a:spcPts val="4315"/>
              </a:lnSpc>
            </a:pPr>
            <a:r>
              <a:rPr lang="en-US" sz="3082" spc="-61">
                <a:solidFill>
                  <a:srgbClr val="000000"/>
                </a:solidFill>
                <a:latin typeface="Poppins"/>
                <a:ea typeface="Poppins"/>
                <a:cs typeface="Poppins"/>
                <a:sym typeface="Poppins"/>
              </a:rPr>
              <a:t>Hardware Requirements</a:t>
            </a:r>
          </a:p>
        </p:txBody>
      </p:sp>
      <p:sp>
        <p:nvSpPr>
          <p:cNvPr id="14" name="TextBox 14"/>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5" name="Freeform 15"/>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TextBox 16"/>
          <p:cNvSpPr txBox="1"/>
          <p:nvPr/>
        </p:nvSpPr>
        <p:spPr>
          <a:xfrm>
            <a:off x="10688346" y="5742211"/>
            <a:ext cx="5768345" cy="556525"/>
          </a:xfrm>
          <a:prstGeom prst="rect">
            <a:avLst/>
          </a:prstGeom>
        </p:spPr>
        <p:txBody>
          <a:bodyPr lIns="0" tIns="0" rIns="0" bIns="0" rtlCol="0" anchor="t">
            <a:spAutoFit/>
          </a:bodyPr>
          <a:lstStyle/>
          <a:p>
            <a:pPr marL="0" lvl="1" indent="0" algn="l">
              <a:lnSpc>
                <a:spcPts val="4315"/>
              </a:lnSpc>
              <a:spcBef>
                <a:spcPct val="0"/>
              </a:spcBef>
            </a:pPr>
            <a:r>
              <a:rPr lang="en-US" sz="3082" u="none" strike="noStrike" spc="-61">
                <a:solidFill>
                  <a:srgbClr val="000000"/>
                </a:solidFill>
                <a:latin typeface="Poppins"/>
                <a:ea typeface="Poppins"/>
                <a:cs typeface="Poppins"/>
                <a:sym typeface="Poppins"/>
              </a:rPr>
              <a:t>Functional Requiremnets</a:t>
            </a:r>
          </a:p>
        </p:txBody>
      </p:sp>
      <p:sp>
        <p:nvSpPr>
          <p:cNvPr id="17" name="TextBox 17"/>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8" name="Freeform 18"/>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0137606" y="7628153"/>
            <a:ext cx="5768345" cy="556525"/>
          </a:xfrm>
          <a:prstGeom prst="rect">
            <a:avLst/>
          </a:prstGeom>
        </p:spPr>
        <p:txBody>
          <a:bodyPr lIns="0" tIns="0" rIns="0" bIns="0" rtlCol="0" anchor="t">
            <a:spAutoFit/>
          </a:bodyPr>
          <a:lstStyle/>
          <a:p>
            <a:pPr marL="0" lvl="1" indent="0" algn="l">
              <a:lnSpc>
                <a:spcPts val="4315"/>
              </a:lnSpc>
              <a:spcBef>
                <a:spcPct val="0"/>
              </a:spcBef>
            </a:pPr>
            <a:r>
              <a:rPr lang="en-US" sz="3082" u="none" strike="noStrike" spc="-61">
                <a:solidFill>
                  <a:srgbClr val="000000"/>
                </a:solidFill>
                <a:latin typeface="Poppins"/>
                <a:ea typeface="Poppins"/>
                <a:cs typeface="Poppins"/>
                <a:sym typeface="Poppins"/>
              </a:rPr>
              <a:t>Non Functional Requirements</a:t>
            </a:r>
          </a:p>
        </p:txBody>
      </p:sp>
      <p:sp>
        <p:nvSpPr>
          <p:cNvPr id="20" name="TextBox 20"/>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1" name="Group 21"/>
          <p:cNvGrpSpPr/>
          <p:nvPr/>
        </p:nvGrpSpPr>
        <p:grpSpPr>
          <a:xfrm>
            <a:off x="7905455" y="2656032"/>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8315313" y="4180490"/>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7944228" y="7402839"/>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8309460" y="5760481"/>
            <a:ext cx="373607" cy="373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3" name="TextBox 32"/>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34" name="TextBox 33"/>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35" name="TextBox 34"/>
          <p:cNvSpPr txBox="1"/>
          <p:nvPr/>
        </p:nvSpPr>
        <p:spPr>
          <a:xfrm>
            <a:off x="16916400" y="9921240"/>
            <a:ext cx="1371600" cy="274320"/>
          </a:xfrm>
          <a:prstGeom prst="rect">
            <a:avLst/>
          </a:prstGeom>
          <a:noFill/>
        </p:spPr>
        <p:txBody>
          <a:bodyPr wrap="none">
            <a:spAutoFit/>
          </a:bodyPr>
          <a:lstStyle/>
          <a:p>
            <a:pPr algn="r">
              <a:defRPr sz="1200"/>
            </a:pPr>
            <a:r>
              <a:t>Slide 11 of 47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201579" y="1323357"/>
            <a:ext cx="7884841" cy="613382"/>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51D40"/>
                </a:solidFill>
                <a:latin typeface="Open Sans Extra Bold"/>
                <a:ea typeface="Open Sans Extra Bold"/>
                <a:cs typeface="Open Sans Extra Bold"/>
                <a:sym typeface="Open Sans Extra Bold"/>
              </a:rPr>
              <a:t>Software Requirements</a:t>
            </a:r>
          </a:p>
        </p:txBody>
      </p:sp>
      <p:sp>
        <p:nvSpPr>
          <p:cNvPr id="6" name="TextBox 6"/>
          <p:cNvSpPr txBox="1"/>
          <p:nvPr/>
        </p:nvSpPr>
        <p:spPr>
          <a:xfrm>
            <a:off x="3175766" y="2432516"/>
            <a:ext cx="10985717" cy="2129532"/>
          </a:xfrm>
          <a:prstGeom prst="rect">
            <a:avLst/>
          </a:prstGeom>
        </p:spPr>
        <p:txBody>
          <a:bodyPr lIns="0" tIns="0" rIns="0" bIns="0" rtlCol="0" anchor="t">
            <a:spAutoFit/>
          </a:bodyPr>
          <a:lstStyle/>
          <a:p>
            <a:pPr algn="just">
              <a:lnSpc>
                <a:spcPts val="3359"/>
              </a:lnSpc>
              <a:spcBef>
                <a:spcPct val="0"/>
              </a:spcBef>
            </a:pPr>
            <a:r>
              <a:rPr lang="en-US" sz="2399">
                <a:solidFill>
                  <a:srgbClr val="051D40"/>
                </a:solidFill>
                <a:latin typeface="Times New Roman"/>
                <a:ea typeface="Times New Roman"/>
                <a:cs typeface="Times New Roman"/>
                <a:sym typeface="Times New Roman"/>
              </a:rPr>
              <a:t>•Operating System: Windows 10 and Above</a:t>
            </a:r>
          </a:p>
          <a:p>
            <a:pPr algn="just">
              <a:lnSpc>
                <a:spcPts val="3359"/>
              </a:lnSpc>
              <a:spcBef>
                <a:spcPct val="0"/>
              </a:spcBef>
            </a:pPr>
            <a:r>
              <a:rPr lang="en-US" sz="2399">
                <a:solidFill>
                  <a:srgbClr val="051D40"/>
                </a:solidFill>
                <a:latin typeface="Times New Roman"/>
                <a:ea typeface="Times New Roman"/>
                <a:cs typeface="Times New Roman"/>
                <a:sym typeface="Times New Roman"/>
              </a:rPr>
              <a:t>•GUI: Tkinter</a:t>
            </a:r>
          </a:p>
          <a:p>
            <a:pPr algn="just">
              <a:lnSpc>
                <a:spcPts val="3359"/>
              </a:lnSpc>
              <a:spcBef>
                <a:spcPct val="0"/>
              </a:spcBef>
            </a:pPr>
            <a:r>
              <a:rPr lang="en-US" sz="2399">
                <a:solidFill>
                  <a:srgbClr val="051D40"/>
                </a:solidFill>
                <a:latin typeface="Times New Roman"/>
                <a:ea typeface="Times New Roman"/>
                <a:cs typeface="Times New Roman"/>
                <a:sym typeface="Times New Roman"/>
              </a:rPr>
              <a:t>•IDEs: Visual Studio Code</a:t>
            </a:r>
          </a:p>
          <a:p>
            <a:pPr algn="just">
              <a:lnSpc>
                <a:spcPts val="3359"/>
              </a:lnSpc>
              <a:spcBef>
                <a:spcPct val="0"/>
              </a:spcBef>
            </a:pPr>
            <a:r>
              <a:rPr lang="en-US" sz="2399">
                <a:solidFill>
                  <a:srgbClr val="051D40"/>
                </a:solidFill>
                <a:latin typeface="Times New Roman"/>
                <a:ea typeface="Times New Roman"/>
                <a:cs typeface="Times New Roman"/>
                <a:sym typeface="Times New Roman"/>
              </a:rPr>
              <a:t>•Programming Language: Python 3.10.0</a:t>
            </a:r>
          </a:p>
          <a:p>
            <a:pPr algn="just">
              <a:lnSpc>
                <a:spcPts val="3359"/>
              </a:lnSpc>
              <a:spcBef>
                <a:spcPct val="0"/>
              </a:spcBef>
            </a:pPr>
            <a:r>
              <a:rPr lang="en-US" sz="2399">
                <a:solidFill>
                  <a:srgbClr val="051D40"/>
                </a:solidFill>
                <a:latin typeface="Times New Roman"/>
                <a:ea typeface="Times New Roman"/>
                <a:cs typeface="Times New Roman"/>
                <a:sym typeface="Times New Roman"/>
              </a:rPr>
              <a:t>•Python libraries: OpenCV, NumPy, Keras, mediapipe, Tensorflow, pyttsx3, pandas.</a:t>
            </a:r>
          </a:p>
        </p:txBody>
      </p:sp>
      <p:sp>
        <p:nvSpPr>
          <p:cNvPr id="7" name="TextBox 7"/>
          <p:cNvSpPr txBox="1"/>
          <p:nvPr/>
        </p:nvSpPr>
        <p:spPr>
          <a:xfrm>
            <a:off x="5201579" y="5221714"/>
            <a:ext cx="7884841" cy="613382"/>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51D40"/>
                </a:solidFill>
                <a:latin typeface="Open Sans Extra Bold"/>
                <a:ea typeface="Open Sans Extra Bold"/>
                <a:cs typeface="Open Sans Extra Bold"/>
                <a:sym typeface="Open Sans Extra Bold"/>
              </a:rPr>
              <a:t>Hardware Requirements</a:t>
            </a:r>
          </a:p>
        </p:txBody>
      </p:sp>
      <p:sp>
        <p:nvSpPr>
          <p:cNvPr id="8" name="TextBox 8"/>
          <p:cNvSpPr txBox="1"/>
          <p:nvPr/>
        </p:nvSpPr>
        <p:spPr>
          <a:xfrm>
            <a:off x="3175766" y="6069806"/>
            <a:ext cx="9463010" cy="1855193"/>
          </a:xfrm>
          <a:prstGeom prst="rect">
            <a:avLst/>
          </a:prstGeom>
        </p:spPr>
        <p:txBody>
          <a:bodyPr lIns="0" tIns="0" rIns="0" bIns="0" rtlCol="0" anchor="t">
            <a:spAutoFit/>
          </a:bodyPr>
          <a:lstStyle/>
          <a:p>
            <a:pPr algn="just">
              <a:lnSpc>
                <a:spcPts val="3647"/>
              </a:lnSpc>
            </a:pPr>
            <a:r>
              <a:rPr lang="en-US" sz="2399" spc="115">
                <a:solidFill>
                  <a:srgbClr val="051D40"/>
                </a:solidFill>
                <a:latin typeface="Times New Roman"/>
                <a:ea typeface="Times New Roman"/>
                <a:cs typeface="Times New Roman"/>
                <a:sym typeface="Times New Roman"/>
              </a:rPr>
              <a:t>•Webcam</a:t>
            </a:r>
          </a:p>
          <a:p>
            <a:pPr algn="just">
              <a:lnSpc>
                <a:spcPts val="3647"/>
              </a:lnSpc>
            </a:pPr>
            <a:r>
              <a:rPr lang="en-US" sz="2399" spc="115">
                <a:solidFill>
                  <a:srgbClr val="051D40"/>
                </a:solidFill>
                <a:latin typeface="Times New Roman"/>
                <a:ea typeface="Times New Roman"/>
                <a:cs typeface="Times New Roman"/>
                <a:sym typeface="Times New Roman"/>
              </a:rPr>
              <a:t>•GPU:NVIDIA GPU with CUDA support (GTX 1660,RTX 2060)</a:t>
            </a:r>
          </a:p>
          <a:p>
            <a:pPr algn="just">
              <a:lnSpc>
                <a:spcPts val="3647"/>
              </a:lnSpc>
            </a:pPr>
            <a:r>
              <a:rPr lang="en-US" sz="2399" spc="115">
                <a:solidFill>
                  <a:srgbClr val="051D40"/>
                </a:solidFill>
                <a:latin typeface="Times New Roman"/>
                <a:ea typeface="Times New Roman"/>
                <a:cs typeface="Times New Roman"/>
                <a:sym typeface="Times New Roman"/>
              </a:rPr>
              <a:t>•RAM: Minimum 8GB (16GB+ recommended)</a:t>
            </a:r>
          </a:p>
          <a:p>
            <a:pPr algn="just">
              <a:lnSpc>
                <a:spcPts val="3647"/>
              </a:lnSpc>
            </a:pPr>
            <a:r>
              <a:rPr lang="en-US" sz="2399" spc="115">
                <a:solidFill>
                  <a:srgbClr val="051D40"/>
                </a:solidFill>
                <a:latin typeface="Times New Roman"/>
                <a:ea typeface="Times New Roman"/>
                <a:cs typeface="Times New Roman"/>
                <a:sym typeface="Times New Roman"/>
              </a:rPr>
              <a:t>•Storage: SSD with 256GB+</a:t>
            </a:r>
          </a:p>
        </p:txBody>
      </p:sp>
      <p:sp>
        <p:nvSpPr>
          <p:cNvPr id="9" name="TextBox 8"/>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0" name="TextBox 9"/>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1" name="TextBox 10"/>
          <p:cNvSpPr txBox="1"/>
          <p:nvPr/>
        </p:nvSpPr>
        <p:spPr>
          <a:xfrm>
            <a:off x="16916400" y="9921240"/>
            <a:ext cx="1371600" cy="274320"/>
          </a:xfrm>
          <a:prstGeom prst="rect">
            <a:avLst/>
          </a:prstGeom>
          <a:noFill/>
        </p:spPr>
        <p:txBody>
          <a:bodyPr wrap="none">
            <a:spAutoFit/>
          </a:bodyPr>
          <a:lstStyle/>
          <a:p>
            <a:pPr algn="r">
              <a:defRPr sz="1200"/>
            </a:pPr>
            <a:r>
              <a:t>Slide 12 of 47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560204" y="1073175"/>
            <a:ext cx="5679100" cy="689582"/>
          </a:xfrm>
          <a:prstGeom prst="rect">
            <a:avLst/>
          </a:prstGeom>
        </p:spPr>
        <p:txBody>
          <a:bodyPr lIns="0" tIns="0" rIns="0" bIns="0" rtlCol="0" anchor="t">
            <a:spAutoFit/>
          </a:bodyPr>
          <a:lstStyle/>
          <a:p>
            <a:pPr marL="0" lvl="0" indent="0" algn="ctr">
              <a:lnSpc>
                <a:spcPts val="5040"/>
              </a:lnSpc>
              <a:spcBef>
                <a:spcPct val="0"/>
              </a:spcBef>
            </a:pPr>
            <a:r>
              <a:rPr lang="en-US" sz="3600" b="1" dirty="0">
                <a:solidFill>
                  <a:srgbClr val="051D40"/>
                </a:solidFill>
                <a:latin typeface="Times New Roman Bold"/>
                <a:ea typeface="Times New Roman Bold"/>
                <a:cs typeface="Times New Roman Bold"/>
                <a:sym typeface="Times New Roman Bold"/>
              </a:rPr>
              <a:t>Functional Requirements</a:t>
            </a:r>
          </a:p>
        </p:txBody>
      </p:sp>
      <p:sp>
        <p:nvSpPr>
          <p:cNvPr id="6" name="TextBox 6"/>
          <p:cNvSpPr txBox="1"/>
          <p:nvPr/>
        </p:nvSpPr>
        <p:spPr>
          <a:xfrm>
            <a:off x="2060564" y="2010444"/>
            <a:ext cx="7923351" cy="2548580"/>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Image Capture and Upload</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Gesture Recognition</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Text Output</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Audio Output</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Sentence Formation</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User Interface(Sign up and Login page, Tutorials, etc…,)</a:t>
            </a:r>
          </a:p>
        </p:txBody>
      </p:sp>
      <p:sp>
        <p:nvSpPr>
          <p:cNvPr id="7" name="TextBox 7"/>
          <p:cNvSpPr txBox="1"/>
          <p:nvPr/>
        </p:nvSpPr>
        <p:spPr>
          <a:xfrm>
            <a:off x="1696676" y="4940024"/>
            <a:ext cx="6230535" cy="689582"/>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051D40"/>
                </a:solidFill>
                <a:latin typeface="Times New Roman Bold"/>
                <a:ea typeface="Times New Roman Bold"/>
                <a:cs typeface="Times New Roman Bold"/>
                <a:sym typeface="Times New Roman Bold"/>
              </a:rPr>
              <a:t>Non Functional Requirements</a:t>
            </a:r>
          </a:p>
        </p:txBody>
      </p:sp>
      <p:sp>
        <p:nvSpPr>
          <p:cNvPr id="8" name="TextBox 8"/>
          <p:cNvSpPr txBox="1"/>
          <p:nvPr/>
        </p:nvSpPr>
        <p:spPr>
          <a:xfrm>
            <a:off x="2060564" y="6029656"/>
            <a:ext cx="2339190" cy="1855193"/>
          </a:xfrm>
          <a:prstGeom prst="rect">
            <a:avLst/>
          </a:prstGeom>
        </p:spPr>
        <p:txBody>
          <a:bodyPr lIns="0" tIns="0" rIns="0" bIns="0" rtlCol="0" anchor="t">
            <a:spAutoFit/>
          </a:bodyPr>
          <a:lstStyle/>
          <a:p>
            <a:pPr marL="518157" lvl="1" indent="-259078" algn="just">
              <a:lnSpc>
                <a:spcPts val="3647"/>
              </a:lnSpc>
              <a:buFont typeface="Arial"/>
              <a:buChar char="•"/>
            </a:pPr>
            <a:r>
              <a:rPr lang="en-US" sz="2399" spc="115">
                <a:solidFill>
                  <a:srgbClr val="051D40"/>
                </a:solidFill>
                <a:latin typeface="Times New Roman"/>
                <a:ea typeface="Times New Roman"/>
                <a:cs typeface="Times New Roman"/>
                <a:sym typeface="Times New Roman"/>
              </a:rPr>
              <a:t>Performance</a:t>
            </a:r>
          </a:p>
          <a:p>
            <a:pPr marL="518157" lvl="1" indent="-259078" algn="just">
              <a:lnSpc>
                <a:spcPts val="3647"/>
              </a:lnSpc>
              <a:buFont typeface="Arial"/>
              <a:buChar char="•"/>
            </a:pPr>
            <a:r>
              <a:rPr lang="en-US" sz="2399" spc="115">
                <a:solidFill>
                  <a:srgbClr val="051D40"/>
                </a:solidFill>
                <a:latin typeface="Times New Roman"/>
                <a:ea typeface="Times New Roman"/>
                <a:cs typeface="Times New Roman"/>
                <a:sym typeface="Times New Roman"/>
              </a:rPr>
              <a:t>Accuracy</a:t>
            </a:r>
          </a:p>
          <a:p>
            <a:pPr marL="518157" lvl="1" indent="-259078" algn="just">
              <a:lnSpc>
                <a:spcPts val="3647"/>
              </a:lnSpc>
              <a:buFont typeface="Arial"/>
              <a:buChar char="•"/>
            </a:pPr>
            <a:r>
              <a:rPr lang="en-US" sz="2399" spc="115">
                <a:solidFill>
                  <a:srgbClr val="051D40"/>
                </a:solidFill>
                <a:latin typeface="Times New Roman"/>
                <a:ea typeface="Times New Roman"/>
                <a:cs typeface="Times New Roman"/>
                <a:sym typeface="Times New Roman"/>
              </a:rPr>
              <a:t>Scalability</a:t>
            </a:r>
          </a:p>
          <a:p>
            <a:pPr marL="518157" lvl="1" indent="-259078" algn="just">
              <a:lnSpc>
                <a:spcPts val="3647"/>
              </a:lnSpc>
              <a:buFont typeface="Arial"/>
              <a:buChar char="•"/>
            </a:pPr>
            <a:r>
              <a:rPr lang="en-US" sz="2399" spc="115">
                <a:solidFill>
                  <a:srgbClr val="051D40"/>
                </a:solidFill>
                <a:latin typeface="Times New Roman"/>
                <a:ea typeface="Times New Roman"/>
                <a:cs typeface="Times New Roman"/>
                <a:sym typeface="Times New Roman"/>
              </a:rPr>
              <a:t>Reliability</a:t>
            </a:r>
          </a:p>
        </p:txBody>
      </p:sp>
      <p:sp>
        <p:nvSpPr>
          <p:cNvPr id="9" name="TextBox 8"/>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0" name="TextBox 9"/>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1" name="TextBox 10"/>
          <p:cNvSpPr txBox="1"/>
          <p:nvPr/>
        </p:nvSpPr>
        <p:spPr>
          <a:xfrm>
            <a:off x="16916400" y="9921240"/>
            <a:ext cx="1371600" cy="274320"/>
          </a:xfrm>
          <a:prstGeom prst="rect">
            <a:avLst/>
          </a:prstGeom>
          <a:noFill/>
        </p:spPr>
        <p:txBody>
          <a:bodyPr wrap="none">
            <a:spAutoFit/>
          </a:bodyPr>
          <a:lstStyle/>
          <a:p>
            <a:pPr algn="r">
              <a:defRPr sz="1200"/>
            </a:pPr>
            <a:r>
              <a:t>Slide 13 of 47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643275" y="5143500"/>
            <a:ext cx="11552885" cy="2552944"/>
            <a:chOff x="0" y="0"/>
            <a:chExt cx="3042735" cy="672380"/>
          </a:xfrm>
        </p:grpSpPr>
        <p:sp>
          <p:nvSpPr>
            <p:cNvPr id="7" name="Freeform 7"/>
            <p:cNvSpPr/>
            <p:nvPr/>
          </p:nvSpPr>
          <p:spPr>
            <a:xfrm>
              <a:off x="0" y="0"/>
              <a:ext cx="3042735" cy="672380"/>
            </a:xfrm>
            <a:custGeom>
              <a:avLst/>
              <a:gdLst/>
              <a:ahLst/>
              <a:cxnLst/>
              <a:rect l="l" t="t" r="r" b="b"/>
              <a:pathLst>
                <a:path w="3042735" h="672380">
                  <a:moveTo>
                    <a:pt x="0" y="0"/>
                  </a:moveTo>
                  <a:lnTo>
                    <a:pt x="3042735" y="0"/>
                  </a:lnTo>
                  <a:lnTo>
                    <a:pt x="3042735" y="672380"/>
                  </a:lnTo>
                  <a:lnTo>
                    <a:pt x="0" y="672380"/>
                  </a:lnTo>
                  <a:close/>
                </a:path>
              </a:pathLst>
            </a:custGeom>
            <a:solidFill>
              <a:srgbClr val="145DA0"/>
            </a:solidFill>
            <a:ln cap="sq">
              <a:noFill/>
              <a:prstDash val="solid"/>
              <a:miter/>
            </a:ln>
          </p:spPr>
        </p:sp>
        <p:sp>
          <p:nvSpPr>
            <p:cNvPr id="8" name="TextBox 8"/>
            <p:cNvSpPr txBox="1"/>
            <p:nvPr/>
          </p:nvSpPr>
          <p:spPr>
            <a:xfrm>
              <a:off x="0" y="-38100"/>
              <a:ext cx="3042735" cy="71048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4007052" y="5532537"/>
            <a:ext cx="10825332" cy="1118075"/>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Times New Roman"/>
                <a:ea typeface="Times New Roman"/>
                <a:cs typeface="Times New Roman"/>
                <a:sym typeface="Times New Roman"/>
              </a:rPr>
              <a:t>IMPLEMENTATION PLAN</a:t>
            </a:r>
          </a:p>
        </p:txBody>
      </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14 of 47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6013661" y="351392"/>
            <a:ext cx="5960462" cy="1284965"/>
            <a:chOff x="0" y="0"/>
            <a:chExt cx="1569834" cy="338427"/>
          </a:xfrm>
        </p:grpSpPr>
        <p:sp>
          <p:nvSpPr>
            <p:cNvPr id="6" name="Freeform 6"/>
            <p:cNvSpPr/>
            <p:nvPr/>
          </p:nvSpPr>
          <p:spPr>
            <a:xfrm>
              <a:off x="0" y="0"/>
              <a:ext cx="1569834" cy="338427"/>
            </a:xfrm>
            <a:custGeom>
              <a:avLst/>
              <a:gdLst/>
              <a:ahLst/>
              <a:cxnLst/>
              <a:rect l="l" t="t" r="r" b="b"/>
              <a:pathLst>
                <a:path w="1569834" h="338427">
                  <a:moveTo>
                    <a:pt x="0" y="0"/>
                  </a:moveTo>
                  <a:lnTo>
                    <a:pt x="1569834" y="0"/>
                  </a:lnTo>
                  <a:lnTo>
                    <a:pt x="1569834" y="338427"/>
                  </a:lnTo>
                  <a:lnTo>
                    <a:pt x="0" y="33842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1569834" cy="37652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200190" y="5143500"/>
            <a:ext cx="3989911" cy="3957560"/>
          </a:xfrm>
          <a:custGeom>
            <a:avLst/>
            <a:gdLst/>
            <a:ahLst/>
            <a:cxnLst/>
            <a:rect l="l" t="t" r="r" b="b"/>
            <a:pathLst>
              <a:path w="3989911" h="3957560">
                <a:moveTo>
                  <a:pt x="0" y="0"/>
                </a:moveTo>
                <a:lnTo>
                  <a:pt x="3989912" y="0"/>
                </a:lnTo>
                <a:lnTo>
                  <a:pt x="3989912" y="3957560"/>
                </a:lnTo>
                <a:lnTo>
                  <a:pt x="0" y="3957560"/>
                </a:lnTo>
                <a:lnTo>
                  <a:pt x="0" y="0"/>
                </a:lnTo>
                <a:close/>
              </a:path>
            </a:pathLst>
          </a:custGeom>
          <a:blipFill>
            <a:blip r:embed="rId5"/>
            <a:stretch>
              <a:fillRect l="-36924" t="-12492" r="-47657" b="-11343"/>
            </a:stretch>
          </a:blipFill>
        </p:spPr>
      </p:sp>
      <p:sp>
        <p:nvSpPr>
          <p:cNvPr id="9" name="Freeform 9"/>
          <p:cNvSpPr/>
          <p:nvPr/>
        </p:nvSpPr>
        <p:spPr>
          <a:xfrm>
            <a:off x="11028851" y="5143500"/>
            <a:ext cx="4464629" cy="3571703"/>
          </a:xfrm>
          <a:custGeom>
            <a:avLst/>
            <a:gdLst/>
            <a:ahLst/>
            <a:cxnLst/>
            <a:rect l="l" t="t" r="r" b="b"/>
            <a:pathLst>
              <a:path w="4464629" h="3571703">
                <a:moveTo>
                  <a:pt x="0" y="0"/>
                </a:moveTo>
                <a:lnTo>
                  <a:pt x="4464629" y="0"/>
                </a:lnTo>
                <a:lnTo>
                  <a:pt x="4464629" y="3571703"/>
                </a:lnTo>
                <a:lnTo>
                  <a:pt x="0" y="3571703"/>
                </a:lnTo>
                <a:lnTo>
                  <a:pt x="0" y="0"/>
                </a:lnTo>
                <a:close/>
              </a:path>
            </a:pathLst>
          </a:custGeom>
          <a:blipFill>
            <a:blip r:embed="rId6"/>
            <a:stretch>
              <a:fillRect l="-6539" t="-416" b="-6955"/>
            </a:stretch>
          </a:blipFill>
        </p:spPr>
      </p:sp>
      <p:sp>
        <p:nvSpPr>
          <p:cNvPr id="10" name="TextBox 10"/>
          <p:cNvSpPr txBox="1"/>
          <p:nvPr/>
        </p:nvSpPr>
        <p:spPr>
          <a:xfrm>
            <a:off x="4317643" y="612470"/>
            <a:ext cx="9220706"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DATA ACQUISITION</a:t>
            </a:r>
          </a:p>
        </p:txBody>
      </p:sp>
      <p:sp>
        <p:nvSpPr>
          <p:cNvPr id="11" name="TextBox 11"/>
          <p:cNvSpPr txBox="1"/>
          <p:nvPr/>
        </p:nvSpPr>
        <p:spPr>
          <a:xfrm>
            <a:off x="1028700" y="2257769"/>
            <a:ext cx="16230600" cy="2548580"/>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The different approaches to acquire data about the hand gesture can be done in the following ways:</a:t>
            </a:r>
          </a:p>
          <a:p>
            <a:pPr marL="518157" lvl="1" indent="-259078" algn="just">
              <a:lnSpc>
                <a:spcPts val="3359"/>
              </a:lnSpc>
              <a:buAutoNum type="arabicPeriod"/>
            </a:pPr>
            <a:r>
              <a:rPr lang="en-US" sz="2399">
                <a:solidFill>
                  <a:srgbClr val="000000"/>
                </a:solidFill>
                <a:latin typeface="Times New Roman"/>
                <a:ea typeface="Times New Roman"/>
                <a:cs typeface="Times New Roman"/>
                <a:sym typeface="Times New Roman"/>
              </a:rPr>
              <a:t>It uses electromechanical devices to provide exact hand configuration, and position. Different glove-based approaches can be used to extract information. But it is expensive and not user friendly.</a:t>
            </a:r>
          </a:p>
          <a:p>
            <a:pPr marL="518157" lvl="1" indent="-259078" algn="just">
              <a:lnSpc>
                <a:spcPts val="3359"/>
              </a:lnSpc>
              <a:buAutoNum type="arabicPeriod"/>
            </a:pPr>
            <a:r>
              <a:rPr lang="en-US" sz="2399">
                <a:solidFill>
                  <a:srgbClr val="000000"/>
                </a:solidFill>
                <a:latin typeface="Times New Roman"/>
                <a:ea typeface="Times New Roman"/>
                <a:cs typeface="Times New Roman"/>
                <a:sym typeface="Times New Roman"/>
              </a:rPr>
              <a:t>In vision-based methods, the computer webcam is the input device for observing the information of hands and/or fingers. The Vision Based methods require only a camera, thus realizing a natural interaction between humans and computers without the use of any extra devices, thereby reducing costs.</a:t>
            </a:r>
          </a:p>
        </p:txBody>
      </p:sp>
      <p:sp>
        <p:nvSpPr>
          <p:cNvPr id="12" name="TextBox 12"/>
          <p:cNvSpPr txBox="1"/>
          <p:nvPr/>
        </p:nvSpPr>
        <p:spPr>
          <a:xfrm>
            <a:off x="3958255" y="9182100"/>
            <a:ext cx="71877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figure1</a:t>
            </a:r>
          </a:p>
        </p:txBody>
      </p:sp>
      <p:sp>
        <p:nvSpPr>
          <p:cNvPr id="13" name="TextBox 13"/>
          <p:cNvSpPr txBox="1"/>
          <p:nvPr/>
        </p:nvSpPr>
        <p:spPr>
          <a:xfrm>
            <a:off x="12901778" y="8896985"/>
            <a:ext cx="71877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figure2</a:t>
            </a:r>
          </a:p>
        </p:txBody>
      </p:sp>
      <p:sp>
        <p:nvSpPr>
          <p:cNvPr id="14" name="TextBox 13"/>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5" name="TextBox 14"/>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6" name="TextBox 15"/>
          <p:cNvSpPr txBox="1"/>
          <p:nvPr/>
        </p:nvSpPr>
        <p:spPr>
          <a:xfrm>
            <a:off x="16916400" y="9921240"/>
            <a:ext cx="1371600" cy="274320"/>
          </a:xfrm>
          <a:prstGeom prst="rect">
            <a:avLst/>
          </a:prstGeom>
          <a:noFill/>
        </p:spPr>
        <p:txBody>
          <a:bodyPr wrap="none">
            <a:spAutoFit/>
          </a:bodyPr>
          <a:lstStyle/>
          <a:p>
            <a:pPr algn="r">
              <a:defRPr sz="1200"/>
            </a:pPr>
            <a:r>
              <a:t>Slide 15 of 47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180212"/>
            <a:ext cx="12164941" cy="1655046"/>
            <a:chOff x="0" y="0"/>
            <a:chExt cx="3203935" cy="435897"/>
          </a:xfrm>
        </p:grpSpPr>
        <p:sp>
          <p:nvSpPr>
            <p:cNvPr id="6" name="Freeform 6"/>
            <p:cNvSpPr/>
            <p:nvPr/>
          </p:nvSpPr>
          <p:spPr>
            <a:xfrm>
              <a:off x="0" y="0"/>
              <a:ext cx="3203935" cy="435897"/>
            </a:xfrm>
            <a:custGeom>
              <a:avLst/>
              <a:gdLst/>
              <a:ahLst/>
              <a:cxnLst/>
              <a:rect l="l" t="t" r="r" b="b"/>
              <a:pathLst>
                <a:path w="3203935" h="435897">
                  <a:moveTo>
                    <a:pt x="0" y="0"/>
                  </a:moveTo>
                  <a:lnTo>
                    <a:pt x="3203935" y="0"/>
                  </a:lnTo>
                  <a:lnTo>
                    <a:pt x="3203935" y="435897"/>
                  </a:lnTo>
                  <a:lnTo>
                    <a:pt x="0" y="43589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4739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122260" y="4421167"/>
            <a:ext cx="4519480" cy="2855116"/>
          </a:xfrm>
          <a:custGeom>
            <a:avLst/>
            <a:gdLst/>
            <a:ahLst/>
            <a:cxnLst/>
            <a:rect l="l" t="t" r="r" b="b"/>
            <a:pathLst>
              <a:path w="4519480" h="2855116">
                <a:moveTo>
                  <a:pt x="0" y="0"/>
                </a:moveTo>
                <a:lnTo>
                  <a:pt x="4519479" y="0"/>
                </a:lnTo>
                <a:lnTo>
                  <a:pt x="4519479" y="2855116"/>
                </a:lnTo>
                <a:lnTo>
                  <a:pt x="0" y="2855116"/>
                </a:lnTo>
                <a:lnTo>
                  <a:pt x="0" y="0"/>
                </a:lnTo>
                <a:close/>
              </a:path>
            </a:pathLst>
          </a:custGeom>
          <a:blipFill>
            <a:blip r:embed="rId5"/>
            <a:stretch>
              <a:fillRect t="-2451"/>
            </a:stretch>
          </a:blipFill>
        </p:spPr>
      </p:sp>
      <p:sp>
        <p:nvSpPr>
          <p:cNvPr id="9" name="Freeform 9"/>
          <p:cNvSpPr/>
          <p:nvPr/>
        </p:nvSpPr>
        <p:spPr>
          <a:xfrm>
            <a:off x="2122260" y="7552508"/>
            <a:ext cx="4633418" cy="2571547"/>
          </a:xfrm>
          <a:custGeom>
            <a:avLst/>
            <a:gdLst/>
            <a:ahLst/>
            <a:cxnLst/>
            <a:rect l="l" t="t" r="r" b="b"/>
            <a:pathLst>
              <a:path w="4633418" h="2571547">
                <a:moveTo>
                  <a:pt x="0" y="0"/>
                </a:moveTo>
                <a:lnTo>
                  <a:pt x="4633418" y="0"/>
                </a:lnTo>
                <a:lnTo>
                  <a:pt x="4633418" y="2571548"/>
                </a:lnTo>
                <a:lnTo>
                  <a:pt x="0" y="2571548"/>
                </a:lnTo>
                <a:lnTo>
                  <a:pt x="0" y="0"/>
                </a:lnTo>
                <a:close/>
              </a:path>
            </a:pathLst>
          </a:custGeom>
          <a:blipFill>
            <a:blip r:embed="rId6"/>
            <a:stretch>
              <a:fillRect/>
            </a:stretch>
          </a:blipFill>
        </p:spPr>
      </p:sp>
      <p:sp>
        <p:nvSpPr>
          <p:cNvPr id="10" name="AutoShape 10"/>
          <p:cNvSpPr/>
          <p:nvPr/>
        </p:nvSpPr>
        <p:spPr>
          <a:xfrm>
            <a:off x="6641739" y="5848725"/>
            <a:ext cx="6492240" cy="0"/>
          </a:xfrm>
          <a:prstGeom prst="line">
            <a:avLst/>
          </a:prstGeom>
          <a:ln w="38100" cap="flat">
            <a:solidFill>
              <a:srgbClr val="000000"/>
            </a:solidFill>
            <a:prstDash val="solid"/>
            <a:headEnd type="none" w="sm" len="sm"/>
            <a:tailEnd type="arrow" w="med" len="sm"/>
          </a:ln>
        </p:spPr>
      </p:sp>
      <p:sp>
        <p:nvSpPr>
          <p:cNvPr id="11" name="AutoShape 11"/>
          <p:cNvSpPr/>
          <p:nvPr/>
        </p:nvSpPr>
        <p:spPr>
          <a:xfrm>
            <a:off x="6768926" y="8819232"/>
            <a:ext cx="6492240" cy="0"/>
          </a:xfrm>
          <a:prstGeom prst="line">
            <a:avLst/>
          </a:prstGeom>
          <a:ln w="38100" cap="flat">
            <a:solidFill>
              <a:srgbClr val="000000"/>
            </a:solidFill>
            <a:prstDash val="solid"/>
            <a:headEnd type="none" w="sm" len="sm"/>
            <a:tailEnd type="arrow" w="med" len="sm"/>
          </a:ln>
        </p:spPr>
      </p:sp>
      <p:sp>
        <p:nvSpPr>
          <p:cNvPr id="12" name="Freeform 12"/>
          <p:cNvSpPr/>
          <p:nvPr/>
        </p:nvSpPr>
        <p:spPr>
          <a:xfrm>
            <a:off x="13341740" y="4421167"/>
            <a:ext cx="3769461" cy="2855116"/>
          </a:xfrm>
          <a:custGeom>
            <a:avLst/>
            <a:gdLst/>
            <a:ahLst/>
            <a:cxnLst/>
            <a:rect l="l" t="t" r="r" b="b"/>
            <a:pathLst>
              <a:path w="3769461" h="2855116">
                <a:moveTo>
                  <a:pt x="0" y="0"/>
                </a:moveTo>
                <a:lnTo>
                  <a:pt x="3769461" y="0"/>
                </a:lnTo>
                <a:lnTo>
                  <a:pt x="3769461" y="2855116"/>
                </a:lnTo>
                <a:lnTo>
                  <a:pt x="0" y="2855116"/>
                </a:lnTo>
                <a:lnTo>
                  <a:pt x="0" y="0"/>
                </a:lnTo>
                <a:close/>
              </a:path>
            </a:pathLst>
          </a:custGeom>
          <a:blipFill>
            <a:blip r:embed="rId7"/>
            <a:stretch>
              <a:fillRect/>
            </a:stretch>
          </a:blipFill>
        </p:spPr>
      </p:sp>
      <p:sp>
        <p:nvSpPr>
          <p:cNvPr id="13" name="Freeform 13"/>
          <p:cNvSpPr/>
          <p:nvPr/>
        </p:nvSpPr>
        <p:spPr>
          <a:xfrm>
            <a:off x="13341740" y="7724885"/>
            <a:ext cx="3769461" cy="2188695"/>
          </a:xfrm>
          <a:custGeom>
            <a:avLst/>
            <a:gdLst/>
            <a:ahLst/>
            <a:cxnLst/>
            <a:rect l="l" t="t" r="r" b="b"/>
            <a:pathLst>
              <a:path w="3769461" h="2188695">
                <a:moveTo>
                  <a:pt x="0" y="0"/>
                </a:moveTo>
                <a:lnTo>
                  <a:pt x="3769461" y="0"/>
                </a:lnTo>
                <a:lnTo>
                  <a:pt x="3769461" y="2188695"/>
                </a:lnTo>
                <a:lnTo>
                  <a:pt x="0" y="2188695"/>
                </a:lnTo>
                <a:lnTo>
                  <a:pt x="0" y="0"/>
                </a:lnTo>
                <a:close/>
              </a:path>
            </a:pathLst>
          </a:custGeom>
          <a:blipFill>
            <a:blip r:embed="rId8"/>
            <a:stretch>
              <a:fillRect l="-12485" r="-12485"/>
            </a:stretch>
          </a:blipFill>
        </p:spPr>
      </p:sp>
      <p:sp>
        <p:nvSpPr>
          <p:cNvPr id="14" name="TextBox 14"/>
          <p:cNvSpPr txBox="1"/>
          <p:nvPr/>
        </p:nvSpPr>
        <p:spPr>
          <a:xfrm>
            <a:off x="3354716" y="293396"/>
            <a:ext cx="11578567" cy="1327733"/>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DATA PREPROCESSING AND FEATURE EXTRACTION</a:t>
            </a:r>
          </a:p>
        </p:txBody>
      </p:sp>
      <p:sp>
        <p:nvSpPr>
          <p:cNvPr id="15" name="TextBox 15"/>
          <p:cNvSpPr txBox="1"/>
          <p:nvPr/>
        </p:nvSpPr>
        <p:spPr>
          <a:xfrm>
            <a:off x="1028700" y="2015410"/>
            <a:ext cx="16565636" cy="2129532"/>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this approach firstly we take images of all gestures using webcam and store them in an appropriate folder.</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For hand detection, firstly we detect hand from image that is acquired by webcam.</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So, after finding the hand from image we get the region of interest (Roi) then we cropped that image and saved the RGB image to the respective folder using OpenCV library. </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We have collected images of different signs of different angles for sign letters A to Z.</a:t>
            </a:r>
          </a:p>
        </p:txBody>
      </p:sp>
      <p:sp>
        <p:nvSpPr>
          <p:cNvPr id="16" name="TextBox 16"/>
          <p:cNvSpPr txBox="1"/>
          <p:nvPr/>
        </p:nvSpPr>
        <p:spPr>
          <a:xfrm>
            <a:off x="7103811" y="4932275"/>
            <a:ext cx="5245147" cy="69469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collecting gestures for all the letters and storing them in a appropriate folder</a:t>
            </a:r>
          </a:p>
        </p:txBody>
      </p:sp>
      <p:sp>
        <p:nvSpPr>
          <p:cNvPr id="17" name="TextBox 17"/>
          <p:cNvSpPr txBox="1"/>
          <p:nvPr/>
        </p:nvSpPr>
        <p:spPr>
          <a:xfrm>
            <a:off x="8947301" y="8971829"/>
            <a:ext cx="779083" cy="361315"/>
          </a:xfrm>
          <a:prstGeom prst="rect">
            <a:avLst/>
          </a:prstGeom>
        </p:spPr>
        <p:txBody>
          <a:bodyPr lIns="0" tIns="0" rIns="0" bIns="0" rtlCol="0" anchor="t">
            <a:spAutoFit/>
          </a:bodyPr>
          <a:lstStyle/>
          <a:p>
            <a:pPr algn="ctr">
              <a:lnSpc>
                <a:spcPts val="2659"/>
              </a:lnSpc>
              <a:spcBef>
                <a:spcPct val="0"/>
              </a:spcBef>
            </a:pPr>
            <a:r>
              <a:rPr lang="en-US" sz="1899" dirty="0">
                <a:solidFill>
                  <a:srgbClr val="000000"/>
                </a:solidFill>
                <a:latin typeface="Times New Roman"/>
                <a:ea typeface="Times New Roman"/>
                <a:cs typeface="Times New Roman"/>
                <a:sym typeface="Times New Roman"/>
              </a:rPr>
              <a:t>figure 3</a:t>
            </a:r>
          </a:p>
        </p:txBody>
      </p:sp>
      <p:sp>
        <p:nvSpPr>
          <p:cNvPr id="18" name="TextBox 18"/>
          <p:cNvSpPr txBox="1"/>
          <p:nvPr/>
        </p:nvSpPr>
        <p:spPr>
          <a:xfrm>
            <a:off x="17192895" y="9745809"/>
            <a:ext cx="401440" cy="315664"/>
          </a:xfrm>
          <a:prstGeom prst="rect">
            <a:avLst/>
          </a:prstGeom>
        </p:spPr>
        <p:txBody>
          <a:bodyPr wrap="square" lIns="0" tIns="0" rIns="0" bIns="0" rtlCol="0" anchor="t">
            <a:spAutoFit/>
          </a:bodyPr>
          <a:lstStyle/>
          <a:p>
            <a:pPr algn="ctr">
              <a:lnSpc>
                <a:spcPts val="2800"/>
              </a:lnSpc>
              <a:spcBef>
                <a:spcPct val="0"/>
              </a:spcBef>
            </a:pPr>
            <a:r>
              <a:rPr lang="en-US" sz="1400" dirty="0">
                <a:solidFill>
                  <a:srgbClr val="000000"/>
                </a:solidFill>
                <a:latin typeface="Canva Sans"/>
                <a:ea typeface="Canva Sans"/>
                <a:cs typeface="Canva Sans"/>
                <a:sym typeface="Canva Sans"/>
              </a:rPr>
              <a:t>15</a:t>
            </a:r>
          </a:p>
        </p:txBody>
      </p:sp>
      <p:sp>
        <p:nvSpPr>
          <p:cNvPr id="19" name="Date Placeholder 18">
            <a:extLst>
              <a:ext uri="{FF2B5EF4-FFF2-40B4-BE49-F238E27FC236}">
                <a16:creationId xmlns:a16="http://schemas.microsoft.com/office/drawing/2014/main" id="{65305724-2BFA-A061-59BA-E45C9CB5882D}"/>
              </a:ext>
            </a:extLst>
          </p:cNvPr>
          <p:cNvSpPr>
            <a:spLocks noGrp="1"/>
          </p:cNvSpPr>
          <p:nvPr>
            <p:ph type="dt" sz="half" idx="10"/>
          </p:nvPr>
        </p:nvSpPr>
        <p:spPr>
          <a:xfrm>
            <a:off x="228600" y="9657840"/>
            <a:ext cx="2133600" cy="365125"/>
          </a:xfrm>
        </p:spPr>
        <p:txBody>
          <a:bodyPr/>
          <a:lstStyle/>
          <a:p>
            <a:fld id="{1A768B2C-017B-4AD3-BD7A-772EE158E5FF}" type="datetime1">
              <a:rPr lang="en-US" sz="1400" smtClean="0"/>
              <a:t>1/1/2025</a:t>
            </a:fld>
            <a:endParaRPr lang="en-US" sz="1400" dirty="0"/>
          </a:p>
        </p:txBody>
      </p:sp>
      <p:sp>
        <p:nvSpPr>
          <p:cNvPr id="20" name="Footer Placeholder 19">
            <a:extLst>
              <a:ext uri="{FF2B5EF4-FFF2-40B4-BE49-F238E27FC236}">
                <a16:creationId xmlns:a16="http://schemas.microsoft.com/office/drawing/2014/main" id="{8B654130-B90F-2773-EA08-3935B29CE723}"/>
              </a:ext>
            </a:extLst>
          </p:cNvPr>
          <p:cNvSpPr>
            <a:spLocks noGrp="1"/>
          </p:cNvSpPr>
          <p:nvPr>
            <p:ph type="ftr" sz="quarter" idx="11"/>
          </p:nvPr>
        </p:nvSpPr>
        <p:spPr>
          <a:xfrm>
            <a:off x="8045961" y="9829389"/>
            <a:ext cx="2895600" cy="365125"/>
          </a:xfrm>
        </p:spPr>
        <p:txBody>
          <a:bodyPr/>
          <a:lstStyle/>
          <a:p>
            <a:r>
              <a:rPr lang="en-US" sz="1400" dirty="0" err="1"/>
              <a:t>SignSpeak</a:t>
            </a:r>
            <a:r>
              <a:rPr lang="en-US" sz="1400" dirty="0"/>
              <a:t>, Dep of AIML</a:t>
            </a:r>
          </a:p>
        </p:txBody>
      </p:sp>
      <p:sp>
        <p:nvSpPr>
          <p:cNvPr id="21" name="TextBox 20"/>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22" name="TextBox 21"/>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23" name="TextBox 22"/>
          <p:cNvSpPr txBox="1"/>
          <p:nvPr/>
        </p:nvSpPr>
        <p:spPr>
          <a:xfrm>
            <a:off x="16916400" y="9921240"/>
            <a:ext cx="1371600" cy="274320"/>
          </a:xfrm>
          <a:prstGeom prst="rect">
            <a:avLst/>
          </a:prstGeom>
          <a:noFill/>
        </p:spPr>
        <p:txBody>
          <a:bodyPr wrap="none">
            <a:spAutoFit/>
          </a:bodyPr>
          <a:lstStyle/>
          <a:p>
            <a:pPr algn="r">
              <a:defRPr sz="1200"/>
            </a:pPr>
            <a:r>
              <a:t>Slide 16 of 47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527985" y="4353146"/>
            <a:ext cx="11301259" cy="4562883"/>
          </a:xfrm>
          <a:custGeom>
            <a:avLst/>
            <a:gdLst/>
            <a:ahLst/>
            <a:cxnLst/>
            <a:rect l="l" t="t" r="r" b="b"/>
            <a:pathLst>
              <a:path w="11301259" h="4562883">
                <a:moveTo>
                  <a:pt x="0" y="0"/>
                </a:moveTo>
                <a:lnTo>
                  <a:pt x="11301259" y="0"/>
                </a:lnTo>
                <a:lnTo>
                  <a:pt x="11301259" y="4562884"/>
                </a:lnTo>
                <a:lnTo>
                  <a:pt x="0" y="4562884"/>
                </a:lnTo>
                <a:lnTo>
                  <a:pt x="0" y="0"/>
                </a:lnTo>
                <a:close/>
              </a:path>
            </a:pathLst>
          </a:custGeom>
          <a:blipFill>
            <a:blip r:embed="rId5"/>
            <a:stretch>
              <a:fillRect/>
            </a:stretch>
          </a:blipFill>
        </p:spPr>
      </p:sp>
      <p:sp>
        <p:nvSpPr>
          <p:cNvPr id="6" name="TextBox 6"/>
          <p:cNvSpPr txBox="1"/>
          <p:nvPr/>
        </p:nvSpPr>
        <p:spPr>
          <a:xfrm>
            <a:off x="1028700" y="933450"/>
            <a:ext cx="16230600" cy="2548580"/>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this method there are many loop holes like your hand must be ahead of clean soft background and that is in proper lightning condition then only this method will give good accurate results but in real world we don’t get good background everywhere and we don’t get good lightning conditions too.</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So to overcome this situation we try different approaches then we reached at one interesting solution in which firstly we detect hand from frame using Mediapipe and get the hand landmarks of hand present in that image then we draw and connect those landmarks in simple white image.</a:t>
            </a:r>
          </a:p>
        </p:txBody>
      </p:sp>
      <p:sp>
        <p:nvSpPr>
          <p:cNvPr id="7" name="TextBox 7"/>
          <p:cNvSpPr txBox="1"/>
          <p:nvPr/>
        </p:nvSpPr>
        <p:spPr>
          <a:xfrm>
            <a:off x="1527985" y="3682980"/>
            <a:ext cx="4469632" cy="872387"/>
          </a:xfrm>
          <a:prstGeom prst="rect">
            <a:avLst/>
          </a:prstGeom>
        </p:spPr>
        <p:txBody>
          <a:bodyPr lIns="0" tIns="0" rIns="0" bIns="0" rtlCol="0" anchor="t">
            <a:spAutoFit/>
          </a:bodyPr>
          <a:lstStyle/>
          <a:p>
            <a:pPr algn="just">
              <a:lnSpc>
                <a:spcPts val="3359"/>
              </a:lnSpc>
            </a:pPr>
            <a:r>
              <a:rPr lang="en-US" sz="2399">
                <a:solidFill>
                  <a:srgbClr val="000000"/>
                </a:solidFill>
                <a:latin typeface="Times New Roman"/>
                <a:ea typeface="Times New Roman"/>
                <a:cs typeface="Times New Roman"/>
                <a:sym typeface="Times New Roman"/>
              </a:rPr>
              <a:t>Media Pipe Land Marking System</a:t>
            </a:r>
          </a:p>
          <a:p>
            <a:pPr algn="just">
              <a:lnSpc>
                <a:spcPts val="3359"/>
              </a:lnSpc>
              <a:spcBef>
                <a:spcPct val="0"/>
              </a:spcBef>
            </a:pPr>
            <a:endParaRPr lang="en-US" sz="2399">
              <a:solidFill>
                <a:srgbClr val="000000"/>
              </a:solidFill>
              <a:latin typeface="Times New Roman"/>
              <a:ea typeface="Times New Roman"/>
              <a:cs typeface="Times New Roman"/>
              <a:sym typeface="Times New Roman"/>
            </a:endParaRPr>
          </a:p>
        </p:txBody>
      </p:sp>
      <p:sp>
        <p:nvSpPr>
          <p:cNvPr id="8" name="TextBox 8"/>
          <p:cNvSpPr txBox="1"/>
          <p:nvPr/>
        </p:nvSpPr>
        <p:spPr>
          <a:xfrm>
            <a:off x="8538454" y="8896985"/>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4</a:t>
            </a:r>
          </a:p>
        </p:txBody>
      </p:sp>
      <p:sp>
        <p:nvSpPr>
          <p:cNvPr id="9" name="TextBox 9"/>
          <p:cNvSpPr txBox="1"/>
          <p:nvPr/>
        </p:nvSpPr>
        <p:spPr>
          <a:xfrm>
            <a:off x="17353884" y="9528393"/>
            <a:ext cx="240451" cy="322332"/>
          </a:xfrm>
          <a:prstGeom prst="rect">
            <a:avLst/>
          </a:prstGeom>
        </p:spPr>
        <p:txBody>
          <a:bodyPr wrap="none" lIns="0" tIns="0" rIns="0" bIns="0" rtlCol="0" anchor="t">
            <a:spAutoFit/>
          </a:bodyPr>
          <a:lstStyle/>
          <a:p>
            <a:pPr algn="ctr">
              <a:lnSpc>
                <a:spcPts val="2800"/>
              </a:lnSpc>
              <a:spcBef>
                <a:spcPct val="0"/>
              </a:spcBef>
            </a:pPr>
            <a:r>
              <a:rPr lang="en-US" sz="1600" dirty="0">
                <a:solidFill>
                  <a:srgbClr val="000000"/>
                </a:solidFill>
                <a:latin typeface="Canva Sans"/>
                <a:ea typeface="Canva Sans"/>
                <a:cs typeface="Canva Sans"/>
                <a:sym typeface="Canva Sans"/>
              </a:rPr>
              <a:t>16</a:t>
            </a:r>
          </a:p>
        </p:txBody>
      </p:sp>
      <p:sp>
        <p:nvSpPr>
          <p:cNvPr id="10" name="Date Placeholder 9">
            <a:extLst>
              <a:ext uri="{FF2B5EF4-FFF2-40B4-BE49-F238E27FC236}">
                <a16:creationId xmlns:a16="http://schemas.microsoft.com/office/drawing/2014/main" id="{91D3680C-7E94-5FE2-B8E6-10B198492D44}"/>
              </a:ext>
            </a:extLst>
          </p:cNvPr>
          <p:cNvSpPr>
            <a:spLocks noGrp="1"/>
          </p:cNvSpPr>
          <p:nvPr>
            <p:ph type="dt" sz="half" idx="10"/>
          </p:nvPr>
        </p:nvSpPr>
        <p:spPr>
          <a:xfrm>
            <a:off x="342900" y="9506996"/>
            <a:ext cx="2133600" cy="365125"/>
          </a:xfrm>
        </p:spPr>
        <p:txBody>
          <a:bodyPr/>
          <a:lstStyle/>
          <a:p>
            <a:fld id="{6F51EB97-825C-4B24-B2C3-F3B023E85E6B}" type="datetime1">
              <a:rPr lang="en-US" sz="1400" smtClean="0">
                <a:solidFill>
                  <a:schemeClr val="tx1"/>
                </a:solidFill>
              </a:rPr>
              <a:t>1/1/2025</a:t>
            </a:fld>
            <a:endParaRPr lang="en-US" sz="1400" dirty="0">
              <a:solidFill>
                <a:schemeClr val="tx1"/>
              </a:solidFill>
            </a:endParaRPr>
          </a:p>
        </p:txBody>
      </p:sp>
      <p:sp>
        <p:nvSpPr>
          <p:cNvPr id="11" name="Footer Placeholder 10">
            <a:extLst>
              <a:ext uri="{FF2B5EF4-FFF2-40B4-BE49-F238E27FC236}">
                <a16:creationId xmlns:a16="http://schemas.microsoft.com/office/drawing/2014/main" id="{325397EE-0F88-4D5D-D245-729C6ADE3004}"/>
              </a:ext>
            </a:extLst>
          </p:cNvPr>
          <p:cNvSpPr>
            <a:spLocks noGrp="1"/>
          </p:cNvSpPr>
          <p:nvPr>
            <p:ph type="ftr" sz="quarter" idx="11"/>
          </p:nvPr>
        </p:nvSpPr>
        <p:spPr/>
        <p:txBody>
          <a:bodyPr/>
          <a:lstStyle/>
          <a:p>
            <a:r>
              <a:rPr lang="en-US"/>
              <a:t>SignSpeak, Dep of AIML</a:t>
            </a:r>
          </a:p>
        </p:txBody>
      </p:sp>
      <p:sp>
        <p:nvSpPr>
          <p:cNvPr id="12" name="Footer Placeholder 12">
            <a:extLst>
              <a:ext uri="{FF2B5EF4-FFF2-40B4-BE49-F238E27FC236}">
                <a16:creationId xmlns:a16="http://schemas.microsoft.com/office/drawing/2014/main" id="{8193A309-AFA9-AE4D-A21A-2D754B488AA5}"/>
              </a:ext>
            </a:extLst>
          </p:cNvPr>
          <p:cNvSpPr txBox="1">
            <a:spLocks/>
          </p:cNvSpPr>
          <p:nvPr/>
        </p:nvSpPr>
        <p:spPr>
          <a:xfrm>
            <a:off x="7086600" y="9590087"/>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chemeClr val="tx1"/>
                </a:solidFill>
              </a:rPr>
              <a:t>SignSpeak, Dep of AIML</a:t>
            </a:r>
            <a:endParaRPr lang="en-US" sz="1600" dirty="0">
              <a:solidFill>
                <a:schemeClr val="tx1"/>
              </a:solidFill>
            </a:endParaRPr>
          </a:p>
        </p:txBody>
      </p:sp>
      <p:sp>
        <p:nvSpPr>
          <p:cNvPr id="13" name="TextBox 12"/>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4" name="TextBox 13"/>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5" name="TextBox 14"/>
          <p:cNvSpPr txBox="1"/>
          <p:nvPr/>
        </p:nvSpPr>
        <p:spPr>
          <a:xfrm>
            <a:off x="16916400" y="9921240"/>
            <a:ext cx="1371600" cy="274320"/>
          </a:xfrm>
          <a:prstGeom prst="rect">
            <a:avLst/>
          </a:prstGeom>
          <a:noFill/>
        </p:spPr>
        <p:txBody>
          <a:bodyPr wrap="none">
            <a:spAutoFit/>
          </a:bodyPr>
          <a:lstStyle/>
          <a:p>
            <a:pPr algn="r">
              <a:defRPr sz="1200"/>
            </a:pPr>
            <a:r>
              <a:t>Slide 17 of 47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58250" y="471335"/>
            <a:ext cx="3225039" cy="3171732"/>
          </a:xfrm>
          <a:custGeom>
            <a:avLst/>
            <a:gdLst/>
            <a:ahLst/>
            <a:cxnLst/>
            <a:rect l="l" t="t" r="r" b="b"/>
            <a:pathLst>
              <a:path w="3225039" h="3171732">
                <a:moveTo>
                  <a:pt x="0" y="0"/>
                </a:moveTo>
                <a:lnTo>
                  <a:pt x="3225038" y="0"/>
                </a:lnTo>
                <a:lnTo>
                  <a:pt x="3225038" y="3171733"/>
                </a:lnTo>
                <a:lnTo>
                  <a:pt x="0" y="3171733"/>
                </a:lnTo>
                <a:lnTo>
                  <a:pt x="0" y="0"/>
                </a:lnTo>
                <a:close/>
              </a:path>
            </a:pathLst>
          </a:custGeom>
          <a:blipFill>
            <a:blip r:embed="rId5"/>
            <a:stretch>
              <a:fillRect/>
            </a:stretch>
          </a:blipFill>
        </p:spPr>
      </p:sp>
      <p:sp>
        <p:nvSpPr>
          <p:cNvPr id="6" name="Freeform 6"/>
          <p:cNvSpPr/>
          <p:nvPr/>
        </p:nvSpPr>
        <p:spPr>
          <a:xfrm>
            <a:off x="382059" y="3786145"/>
            <a:ext cx="3328019" cy="2832941"/>
          </a:xfrm>
          <a:custGeom>
            <a:avLst/>
            <a:gdLst/>
            <a:ahLst/>
            <a:cxnLst/>
            <a:rect l="l" t="t" r="r" b="b"/>
            <a:pathLst>
              <a:path w="3328019" h="2832941">
                <a:moveTo>
                  <a:pt x="0" y="0"/>
                </a:moveTo>
                <a:lnTo>
                  <a:pt x="3328018" y="0"/>
                </a:lnTo>
                <a:lnTo>
                  <a:pt x="3328018" y="2832941"/>
                </a:lnTo>
                <a:lnTo>
                  <a:pt x="0" y="2832941"/>
                </a:lnTo>
                <a:lnTo>
                  <a:pt x="0" y="0"/>
                </a:lnTo>
                <a:close/>
              </a:path>
            </a:pathLst>
          </a:custGeom>
          <a:blipFill>
            <a:blip r:embed="rId6"/>
            <a:stretch>
              <a:fillRect/>
            </a:stretch>
          </a:blipFill>
        </p:spPr>
      </p:sp>
      <p:sp>
        <p:nvSpPr>
          <p:cNvPr id="7" name="Freeform 7"/>
          <p:cNvSpPr/>
          <p:nvPr/>
        </p:nvSpPr>
        <p:spPr>
          <a:xfrm>
            <a:off x="382059" y="6762362"/>
            <a:ext cx="3300971" cy="3075331"/>
          </a:xfrm>
          <a:custGeom>
            <a:avLst/>
            <a:gdLst/>
            <a:ahLst/>
            <a:cxnLst/>
            <a:rect l="l" t="t" r="r" b="b"/>
            <a:pathLst>
              <a:path w="3300971" h="3075331">
                <a:moveTo>
                  <a:pt x="0" y="0"/>
                </a:moveTo>
                <a:lnTo>
                  <a:pt x="3300971" y="0"/>
                </a:lnTo>
                <a:lnTo>
                  <a:pt x="3300971" y="3075331"/>
                </a:lnTo>
                <a:lnTo>
                  <a:pt x="0" y="3075331"/>
                </a:lnTo>
                <a:lnTo>
                  <a:pt x="0" y="0"/>
                </a:lnTo>
                <a:close/>
              </a:path>
            </a:pathLst>
          </a:custGeom>
          <a:blipFill>
            <a:blip r:embed="rId7"/>
            <a:stretch>
              <a:fillRect t="-3668" b="-3668"/>
            </a:stretch>
          </a:blipFill>
        </p:spPr>
      </p:sp>
      <p:sp>
        <p:nvSpPr>
          <p:cNvPr id="8" name="AutoShape 8"/>
          <p:cNvSpPr/>
          <p:nvPr/>
        </p:nvSpPr>
        <p:spPr>
          <a:xfrm flipV="1">
            <a:off x="3683288" y="2057202"/>
            <a:ext cx="2061742" cy="19050"/>
          </a:xfrm>
          <a:prstGeom prst="line">
            <a:avLst/>
          </a:prstGeom>
          <a:ln w="38100" cap="flat">
            <a:solidFill>
              <a:srgbClr val="000000"/>
            </a:solidFill>
            <a:prstDash val="solid"/>
            <a:headEnd type="none" w="sm" len="sm"/>
            <a:tailEnd type="arrow" w="med" len="sm"/>
          </a:ln>
        </p:spPr>
      </p:sp>
      <p:sp>
        <p:nvSpPr>
          <p:cNvPr id="9" name="AutoShape 9"/>
          <p:cNvSpPr/>
          <p:nvPr/>
        </p:nvSpPr>
        <p:spPr>
          <a:xfrm flipV="1">
            <a:off x="3683112" y="8730284"/>
            <a:ext cx="2061742" cy="19050"/>
          </a:xfrm>
          <a:prstGeom prst="line">
            <a:avLst/>
          </a:prstGeom>
          <a:ln w="38100" cap="flat">
            <a:solidFill>
              <a:srgbClr val="000000"/>
            </a:solidFill>
            <a:prstDash val="solid"/>
            <a:headEnd type="none" w="sm" len="sm"/>
            <a:tailEnd type="arrow" w="med" len="sm"/>
          </a:ln>
        </p:spPr>
      </p:sp>
      <p:sp>
        <p:nvSpPr>
          <p:cNvPr id="10" name="AutoShape 10"/>
          <p:cNvSpPr/>
          <p:nvPr/>
        </p:nvSpPr>
        <p:spPr>
          <a:xfrm flipV="1">
            <a:off x="3683464" y="5341463"/>
            <a:ext cx="2061742" cy="19050"/>
          </a:xfrm>
          <a:prstGeom prst="line">
            <a:avLst/>
          </a:prstGeom>
          <a:ln w="38100" cap="flat">
            <a:solidFill>
              <a:srgbClr val="000000"/>
            </a:solidFill>
            <a:prstDash val="solid"/>
            <a:headEnd type="none" w="sm" len="sm"/>
            <a:tailEnd type="arrow" w="med" len="sm"/>
          </a:ln>
        </p:spPr>
      </p:sp>
      <p:sp>
        <p:nvSpPr>
          <p:cNvPr id="11" name="Freeform 11"/>
          <p:cNvSpPr/>
          <p:nvPr/>
        </p:nvSpPr>
        <p:spPr>
          <a:xfrm>
            <a:off x="5745206" y="471335"/>
            <a:ext cx="2814610" cy="3171732"/>
          </a:xfrm>
          <a:custGeom>
            <a:avLst/>
            <a:gdLst/>
            <a:ahLst/>
            <a:cxnLst/>
            <a:rect l="l" t="t" r="r" b="b"/>
            <a:pathLst>
              <a:path w="2814610" h="3171732">
                <a:moveTo>
                  <a:pt x="0" y="0"/>
                </a:moveTo>
                <a:lnTo>
                  <a:pt x="2814610" y="0"/>
                </a:lnTo>
                <a:lnTo>
                  <a:pt x="2814610" y="3171733"/>
                </a:lnTo>
                <a:lnTo>
                  <a:pt x="0" y="3171733"/>
                </a:lnTo>
                <a:lnTo>
                  <a:pt x="0" y="0"/>
                </a:lnTo>
                <a:close/>
              </a:path>
            </a:pathLst>
          </a:custGeom>
          <a:blipFill>
            <a:blip r:embed="rId8"/>
            <a:stretch>
              <a:fillRect/>
            </a:stretch>
          </a:blipFill>
        </p:spPr>
      </p:sp>
      <p:sp>
        <p:nvSpPr>
          <p:cNvPr id="12" name="Freeform 12"/>
          <p:cNvSpPr/>
          <p:nvPr/>
        </p:nvSpPr>
        <p:spPr>
          <a:xfrm>
            <a:off x="5744854" y="4093670"/>
            <a:ext cx="3144325" cy="2746043"/>
          </a:xfrm>
          <a:custGeom>
            <a:avLst/>
            <a:gdLst/>
            <a:ahLst/>
            <a:cxnLst/>
            <a:rect l="l" t="t" r="r" b="b"/>
            <a:pathLst>
              <a:path w="3144325" h="2746043">
                <a:moveTo>
                  <a:pt x="0" y="0"/>
                </a:moveTo>
                <a:lnTo>
                  <a:pt x="3144325" y="0"/>
                </a:lnTo>
                <a:lnTo>
                  <a:pt x="3144325" y="2746043"/>
                </a:lnTo>
                <a:lnTo>
                  <a:pt x="0" y="2746043"/>
                </a:lnTo>
                <a:lnTo>
                  <a:pt x="0" y="0"/>
                </a:lnTo>
                <a:close/>
              </a:path>
            </a:pathLst>
          </a:custGeom>
          <a:blipFill>
            <a:blip r:embed="rId9"/>
            <a:stretch>
              <a:fillRect/>
            </a:stretch>
          </a:blipFill>
        </p:spPr>
      </p:sp>
      <p:sp>
        <p:nvSpPr>
          <p:cNvPr id="13" name="Freeform 13"/>
          <p:cNvSpPr/>
          <p:nvPr/>
        </p:nvSpPr>
        <p:spPr>
          <a:xfrm>
            <a:off x="5671612" y="6935360"/>
            <a:ext cx="3056282" cy="3056282"/>
          </a:xfrm>
          <a:custGeom>
            <a:avLst/>
            <a:gdLst/>
            <a:ahLst/>
            <a:cxnLst/>
            <a:rect l="l" t="t" r="r" b="b"/>
            <a:pathLst>
              <a:path w="3056282" h="3056282">
                <a:moveTo>
                  <a:pt x="0" y="0"/>
                </a:moveTo>
                <a:lnTo>
                  <a:pt x="3056282" y="0"/>
                </a:lnTo>
                <a:lnTo>
                  <a:pt x="3056282" y="3056282"/>
                </a:lnTo>
                <a:lnTo>
                  <a:pt x="0" y="3056282"/>
                </a:lnTo>
                <a:lnTo>
                  <a:pt x="0" y="0"/>
                </a:lnTo>
                <a:close/>
              </a:path>
            </a:pathLst>
          </a:custGeom>
          <a:blipFill>
            <a:blip r:embed="rId10"/>
            <a:stretch>
              <a:fillRect/>
            </a:stretch>
          </a:blipFill>
        </p:spPr>
      </p:sp>
      <p:sp>
        <p:nvSpPr>
          <p:cNvPr id="14" name="Freeform 14"/>
          <p:cNvSpPr/>
          <p:nvPr/>
        </p:nvSpPr>
        <p:spPr>
          <a:xfrm>
            <a:off x="14204275" y="453109"/>
            <a:ext cx="3189959" cy="3189959"/>
          </a:xfrm>
          <a:custGeom>
            <a:avLst/>
            <a:gdLst/>
            <a:ahLst/>
            <a:cxnLst/>
            <a:rect l="l" t="t" r="r" b="b"/>
            <a:pathLst>
              <a:path w="3189959" h="3189959">
                <a:moveTo>
                  <a:pt x="0" y="0"/>
                </a:moveTo>
                <a:lnTo>
                  <a:pt x="3189959" y="0"/>
                </a:lnTo>
                <a:lnTo>
                  <a:pt x="3189959" y="3189959"/>
                </a:lnTo>
                <a:lnTo>
                  <a:pt x="0" y="3189959"/>
                </a:lnTo>
                <a:lnTo>
                  <a:pt x="0" y="0"/>
                </a:lnTo>
                <a:close/>
              </a:path>
            </a:pathLst>
          </a:custGeom>
          <a:blipFill>
            <a:blip r:embed="rId11"/>
            <a:stretch>
              <a:fillRect/>
            </a:stretch>
          </a:blipFill>
        </p:spPr>
      </p:sp>
      <p:sp>
        <p:nvSpPr>
          <p:cNvPr id="15" name="Freeform 15"/>
          <p:cNvSpPr/>
          <p:nvPr/>
        </p:nvSpPr>
        <p:spPr>
          <a:xfrm>
            <a:off x="14223290" y="3881219"/>
            <a:ext cx="3170944" cy="3170944"/>
          </a:xfrm>
          <a:custGeom>
            <a:avLst/>
            <a:gdLst/>
            <a:ahLst/>
            <a:cxnLst/>
            <a:rect l="l" t="t" r="r" b="b"/>
            <a:pathLst>
              <a:path w="3170944" h="3170944">
                <a:moveTo>
                  <a:pt x="0" y="0"/>
                </a:moveTo>
                <a:lnTo>
                  <a:pt x="3170944" y="0"/>
                </a:lnTo>
                <a:lnTo>
                  <a:pt x="3170944" y="3170944"/>
                </a:lnTo>
                <a:lnTo>
                  <a:pt x="0" y="3170944"/>
                </a:lnTo>
                <a:lnTo>
                  <a:pt x="0" y="0"/>
                </a:lnTo>
                <a:close/>
              </a:path>
            </a:pathLst>
          </a:custGeom>
          <a:blipFill>
            <a:blip r:embed="rId12"/>
            <a:stretch>
              <a:fillRect/>
            </a:stretch>
          </a:blipFill>
        </p:spPr>
      </p:sp>
      <p:sp>
        <p:nvSpPr>
          <p:cNvPr id="16" name="Freeform 16"/>
          <p:cNvSpPr/>
          <p:nvPr/>
        </p:nvSpPr>
        <p:spPr>
          <a:xfrm>
            <a:off x="14242305" y="6839713"/>
            <a:ext cx="3151929" cy="3151929"/>
          </a:xfrm>
          <a:custGeom>
            <a:avLst/>
            <a:gdLst/>
            <a:ahLst/>
            <a:cxnLst/>
            <a:rect l="l" t="t" r="r" b="b"/>
            <a:pathLst>
              <a:path w="3151929" h="3151929">
                <a:moveTo>
                  <a:pt x="0" y="0"/>
                </a:moveTo>
                <a:lnTo>
                  <a:pt x="3151929" y="0"/>
                </a:lnTo>
                <a:lnTo>
                  <a:pt x="3151929" y="3151929"/>
                </a:lnTo>
                <a:lnTo>
                  <a:pt x="0" y="3151929"/>
                </a:lnTo>
                <a:lnTo>
                  <a:pt x="0" y="0"/>
                </a:lnTo>
                <a:close/>
              </a:path>
            </a:pathLst>
          </a:custGeom>
          <a:blipFill>
            <a:blip r:embed="rId13"/>
            <a:stretch>
              <a:fillRect/>
            </a:stretch>
          </a:blipFill>
        </p:spPr>
      </p:sp>
      <p:sp>
        <p:nvSpPr>
          <p:cNvPr id="17" name="AutoShape 17"/>
          <p:cNvSpPr/>
          <p:nvPr/>
        </p:nvSpPr>
        <p:spPr>
          <a:xfrm flipV="1">
            <a:off x="12142181" y="2009989"/>
            <a:ext cx="2061742" cy="19050"/>
          </a:xfrm>
          <a:prstGeom prst="line">
            <a:avLst/>
          </a:prstGeom>
          <a:ln w="38100" cap="flat">
            <a:solidFill>
              <a:srgbClr val="000000"/>
            </a:solidFill>
            <a:prstDash val="solid"/>
            <a:headEnd type="none" w="sm" len="sm"/>
            <a:tailEnd type="arrow" w="med" len="sm"/>
          </a:ln>
        </p:spPr>
      </p:sp>
      <p:sp>
        <p:nvSpPr>
          <p:cNvPr id="18" name="AutoShape 18"/>
          <p:cNvSpPr/>
          <p:nvPr/>
        </p:nvSpPr>
        <p:spPr>
          <a:xfrm flipV="1">
            <a:off x="12142357" y="5485740"/>
            <a:ext cx="2061742" cy="19050"/>
          </a:xfrm>
          <a:prstGeom prst="line">
            <a:avLst/>
          </a:prstGeom>
          <a:ln w="38100" cap="flat">
            <a:solidFill>
              <a:srgbClr val="000000"/>
            </a:solidFill>
            <a:prstDash val="solid"/>
            <a:headEnd type="none" w="sm" len="sm"/>
            <a:tailEnd type="arrow" w="med" len="sm"/>
          </a:ln>
        </p:spPr>
      </p:sp>
      <p:sp>
        <p:nvSpPr>
          <p:cNvPr id="19" name="AutoShape 19"/>
          <p:cNvSpPr/>
          <p:nvPr/>
        </p:nvSpPr>
        <p:spPr>
          <a:xfrm flipV="1">
            <a:off x="12180387" y="8434727"/>
            <a:ext cx="2061742" cy="19050"/>
          </a:xfrm>
          <a:prstGeom prst="line">
            <a:avLst/>
          </a:prstGeom>
          <a:ln w="38100" cap="flat">
            <a:solidFill>
              <a:srgbClr val="000000"/>
            </a:solidFill>
            <a:prstDash val="solid"/>
            <a:headEnd type="none" w="sm" len="sm"/>
            <a:tailEnd type="arrow" w="med" len="sm"/>
          </a:ln>
        </p:spPr>
      </p:sp>
      <p:sp>
        <p:nvSpPr>
          <p:cNvPr id="20" name="Freeform 20"/>
          <p:cNvSpPr/>
          <p:nvPr/>
        </p:nvSpPr>
        <p:spPr>
          <a:xfrm flipH="1">
            <a:off x="8947039" y="424123"/>
            <a:ext cx="3171732" cy="3171732"/>
          </a:xfrm>
          <a:custGeom>
            <a:avLst/>
            <a:gdLst/>
            <a:ahLst/>
            <a:cxnLst/>
            <a:rect l="l" t="t" r="r" b="b"/>
            <a:pathLst>
              <a:path w="3171732" h="3171732">
                <a:moveTo>
                  <a:pt x="3171733" y="0"/>
                </a:moveTo>
                <a:lnTo>
                  <a:pt x="0" y="0"/>
                </a:lnTo>
                <a:lnTo>
                  <a:pt x="0" y="3171732"/>
                </a:lnTo>
                <a:lnTo>
                  <a:pt x="3171733" y="3171732"/>
                </a:lnTo>
                <a:lnTo>
                  <a:pt x="3171733" y="0"/>
                </a:lnTo>
                <a:close/>
              </a:path>
            </a:pathLst>
          </a:custGeom>
          <a:blipFill>
            <a:blip r:embed="rId14"/>
            <a:stretch>
              <a:fillRect/>
            </a:stretch>
          </a:blipFill>
        </p:spPr>
      </p:sp>
      <p:sp>
        <p:nvSpPr>
          <p:cNvPr id="21" name="Freeform 21"/>
          <p:cNvSpPr/>
          <p:nvPr/>
        </p:nvSpPr>
        <p:spPr>
          <a:xfrm flipH="1">
            <a:off x="8923630" y="3833017"/>
            <a:ext cx="3180451" cy="3180451"/>
          </a:xfrm>
          <a:custGeom>
            <a:avLst/>
            <a:gdLst/>
            <a:ahLst/>
            <a:cxnLst/>
            <a:rect l="l" t="t" r="r" b="b"/>
            <a:pathLst>
              <a:path w="3180451" h="3180451">
                <a:moveTo>
                  <a:pt x="3180451" y="0"/>
                </a:moveTo>
                <a:lnTo>
                  <a:pt x="0" y="0"/>
                </a:lnTo>
                <a:lnTo>
                  <a:pt x="0" y="3180451"/>
                </a:lnTo>
                <a:lnTo>
                  <a:pt x="3180451" y="3180451"/>
                </a:lnTo>
                <a:lnTo>
                  <a:pt x="3180451" y="0"/>
                </a:lnTo>
                <a:close/>
              </a:path>
            </a:pathLst>
          </a:custGeom>
          <a:blipFill>
            <a:blip r:embed="rId15"/>
            <a:stretch>
              <a:fillRect/>
            </a:stretch>
          </a:blipFill>
        </p:spPr>
      </p:sp>
      <p:sp>
        <p:nvSpPr>
          <p:cNvPr id="22" name="Freeform 22"/>
          <p:cNvSpPr/>
          <p:nvPr/>
        </p:nvSpPr>
        <p:spPr>
          <a:xfrm flipH="1">
            <a:off x="8990252" y="7135071"/>
            <a:ext cx="3151929" cy="3151929"/>
          </a:xfrm>
          <a:custGeom>
            <a:avLst/>
            <a:gdLst/>
            <a:ahLst/>
            <a:cxnLst/>
            <a:rect l="l" t="t" r="r" b="b"/>
            <a:pathLst>
              <a:path w="3151929" h="3151929">
                <a:moveTo>
                  <a:pt x="3151929" y="0"/>
                </a:moveTo>
                <a:lnTo>
                  <a:pt x="0" y="0"/>
                </a:lnTo>
                <a:lnTo>
                  <a:pt x="0" y="3151929"/>
                </a:lnTo>
                <a:lnTo>
                  <a:pt x="3151929" y="3151929"/>
                </a:lnTo>
                <a:lnTo>
                  <a:pt x="3151929" y="0"/>
                </a:lnTo>
                <a:close/>
              </a:path>
            </a:pathLst>
          </a:custGeom>
          <a:blipFill>
            <a:blip r:embed="rId16"/>
            <a:stretch>
              <a:fillRect/>
            </a:stretch>
          </a:blipFill>
        </p:spPr>
      </p:sp>
      <p:sp>
        <p:nvSpPr>
          <p:cNvPr id="23" name="TextBox 23"/>
          <p:cNvSpPr txBox="1"/>
          <p:nvPr/>
        </p:nvSpPr>
        <p:spPr>
          <a:xfrm>
            <a:off x="5558859" y="-61017"/>
            <a:ext cx="6317172" cy="377799"/>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Times New Roman"/>
                <a:ea typeface="Times New Roman"/>
                <a:cs typeface="Times New Roman"/>
                <a:sym typeface="Times New Roman"/>
              </a:rPr>
              <a:t>Drawing hand gesture for each and eveery skeleton images</a:t>
            </a:r>
          </a:p>
        </p:txBody>
      </p:sp>
      <p:sp>
        <p:nvSpPr>
          <p:cNvPr id="24" name="TextBox 24"/>
          <p:cNvSpPr txBox="1"/>
          <p:nvPr/>
        </p:nvSpPr>
        <p:spPr>
          <a:xfrm>
            <a:off x="17386745" y="9588269"/>
            <a:ext cx="419100" cy="322332"/>
          </a:xfrm>
          <a:prstGeom prst="rect">
            <a:avLst/>
          </a:prstGeom>
        </p:spPr>
        <p:txBody>
          <a:bodyPr wrap="square" lIns="0" tIns="0" rIns="0" bIns="0" rtlCol="0" anchor="t">
            <a:spAutoFit/>
          </a:bodyPr>
          <a:lstStyle/>
          <a:p>
            <a:pPr algn="ctr">
              <a:lnSpc>
                <a:spcPts val="2800"/>
              </a:lnSpc>
              <a:spcBef>
                <a:spcPct val="0"/>
              </a:spcBef>
            </a:pPr>
            <a:r>
              <a:rPr lang="en-US" sz="1600" dirty="0">
                <a:solidFill>
                  <a:srgbClr val="000000"/>
                </a:solidFill>
                <a:latin typeface="Canva Sans"/>
                <a:ea typeface="Canva Sans"/>
                <a:cs typeface="Canva Sans"/>
                <a:sym typeface="Canva Sans"/>
              </a:rPr>
              <a:t>17</a:t>
            </a:r>
          </a:p>
        </p:txBody>
      </p:sp>
      <p:sp>
        <p:nvSpPr>
          <p:cNvPr id="25" name="Date Placeholder 24">
            <a:extLst>
              <a:ext uri="{FF2B5EF4-FFF2-40B4-BE49-F238E27FC236}">
                <a16:creationId xmlns:a16="http://schemas.microsoft.com/office/drawing/2014/main" id="{9C7BE156-0F38-F0CC-E00D-39E3FCF18229}"/>
              </a:ext>
            </a:extLst>
          </p:cNvPr>
          <p:cNvSpPr>
            <a:spLocks noGrp="1"/>
          </p:cNvSpPr>
          <p:nvPr>
            <p:ph type="dt" sz="half" idx="10"/>
          </p:nvPr>
        </p:nvSpPr>
        <p:spPr>
          <a:xfrm>
            <a:off x="179684" y="9790507"/>
            <a:ext cx="2133600" cy="365125"/>
          </a:xfrm>
        </p:spPr>
        <p:txBody>
          <a:bodyPr/>
          <a:lstStyle/>
          <a:p>
            <a:fld id="{0D9A09FF-F711-417A-B9CE-946C7274CBD1}" type="datetime1">
              <a:rPr lang="en-US" sz="1400" smtClean="0"/>
              <a:t>1/1/2025</a:t>
            </a:fld>
            <a:endParaRPr lang="en-US" sz="1400" dirty="0"/>
          </a:p>
        </p:txBody>
      </p:sp>
      <p:sp>
        <p:nvSpPr>
          <p:cNvPr id="26" name="Footer Placeholder 25">
            <a:extLst>
              <a:ext uri="{FF2B5EF4-FFF2-40B4-BE49-F238E27FC236}">
                <a16:creationId xmlns:a16="http://schemas.microsoft.com/office/drawing/2014/main" id="{FC92527E-87AB-BFC0-7C6F-935B0960EB7D}"/>
              </a:ext>
            </a:extLst>
          </p:cNvPr>
          <p:cNvSpPr>
            <a:spLocks noGrp="1"/>
          </p:cNvSpPr>
          <p:nvPr>
            <p:ph type="ftr" sz="quarter" idx="11"/>
          </p:nvPr>
        </p:nvSpPr>
        <p:spPr>
          <a:xfrm>
            <a:off x="6492390" y="9905588"/>
            <a:ext cx="2895600" cy="365125"/>
          </a:xfrm>
        </p:spPr>
        <p:txBody>
          <a:bodyPr/>
          <a:lstStyle/>
          <a:p>
            <a:r>
              <a:rPr lang="en-US" sz="1400" dirty="0" err="1"/>
              <a:t>SignSpeak</a:t>
            </a:r>
            <a:r>
              <a:rPr lang="en-US" sz="1400" dirty="0"/>
              <a:t>, Dep of AIML</a:t>
            </a:r>
          </a:p>
        </p:txBody>
      </p:sp>
      <p:sp>
        <p:nvSpPr>
          <p:cNvPr id="27" name="TextBox 26"/>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28" name="TextBox 27"/>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29" name="TextBox 28"/>
          <p:cNvSpPr txBox="1"/>
          <p:nvPr/>
        </p:nvSpPr>
        <p:spPr>
          <a:xfrm>
            <a:off x="16916400" y="9921240"/>
            <a:ext cx="1371600" cy="274320"/>
          </a:xfrm>
          <a:prstGeom prst="rect">
            <a:avLst/>
          </a:prstGeom>
          <a:noFill/>
        </p:spPr>
        <p:txBody>
          <a:bodyPr wrap="none">
            <a:spAutoFit/>
          </a:bodyPr>
          <a:lstStyle/>
          <a:p>
            <a:pPr algn="r">
              <a:defRPr sz="1200"/>
            </a:pPr>
            <a:r>
              <a:t>Slide 18 of 47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5462225" y="351392"/>
            <a:ext cx="7044318" cy="1284965"/>
            <a:chOff x="0" y="0"/>
            <a:chExt cx="1855294" cy="338427"/>
          </a:xfrm>
        </p:grpSpPr>
        <p:sp>
          <p:nvSpPr>
            <p:cNvPr id="6" name="Freeform 6"/>
            <p:cNvSpPr/>
            <p:nvPr/>
          </p:nvSpPr>
          <p:spPr>
            <a:xfrm>
              <a:off x="0" y="0"/>
              <a:ext cx="1855294" cy="338427"/>
            </a:xfrm>
            <a:custGeom>
              <a:avLst/>
              <a:gdLst/>
              <a:ahLst/>
              <a:cxnLst/>
              <a:rect l="l" t="t" r="r" b="b"/>
              <a:pathLst>
                <a:path w="1855294" h="338427">
                  <a:moveTo>
                    <a:pt x="0" y="0"/>
                  </a:moveTo>
                  <a:lnTo>
                    <a:pt x="1855294" y="0"/>
                  </a:lnTo>
                  <a:lnTo>
                    <a:pt x="1855294" y="338427"/>
                  </a:lnTo>
                  <a:lnTo>
                    <a:pt x="0" y="33842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1855294" cy="37652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937343" y="6214891"/>
            <a:ext cx="8943523" cy="3720271"/>
          </a:xfrm>
          <a:custGeom>
            <a:avLst/>
            <a:gdLst/>
            <a:ahLst/>
            <a:cxnLst/>
            <a:rect l="l" t="t" r="r" b="b"/>
            <a:pathLst>
              <a:path w="8943523" h="3720271">
                <a:moveTo>
                  <a:pt x="0" y="0"/>
                </a:moveTo>
                <a:lnTo>
                  <a:pt x="8943522" y="0"/>
                </a:lnTo>
                <a:lnTo>
                  <a:pt x="8943522" y="3720271"/>
                </a:lnTo>
                <a:lnTo>
                  <a:pt x="0" y="3720271"/>
                </a:lnTo>
                <a:lnTo>
                  <a:pt x="0" y="0"/>
                </a:lnTo>
                <a:close/>
              </a:path>
            </a:pathLst>
          </a:custGeom>
          <a:blipFill>
            <a:blip r:embed="rId5"/>
            <a:stretch>
              <a:fillRect r="-1457"/>
            </a:stretch>
          </a:blipFill>
        </p:spPr>
      </p:sp>
      <p:sp>
        <p:nvSpPr>
          <p:cNvPr id="9" name="TextBox 9"/>
          <p:cNvSpPr txBox="1"/>
          <p:nvPr/>
        </p:nvSpPr>
        <p:spPr>
          <a:xfrm>
            <a:off x="4317643" y="612470"/>
            <a:ext cx="9220706"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GESTURE CLASSIFICATION</a:t>
            </a:r>
          </a:p>
        </p:txBody>
      </p:sp>
      <p:sp>
        <p:nvSpPr>
          <p:cNvPr id="10" name="TextBox 10"/>
          <p:cNvSpPr txBox="1"/>
          <p:nvPr/>
        </p:nvSpPr>
        <p:spPr>
          <a:xfrm>
            <a:off x="1028700" y="1880204"/>
            <a:ext cx="16230600" cy="3967015"/>
          </a:xfrm>
          <a:prstGeom prst="rect">
            <a:avLst/>
          </a:prstGeom>
        </p:spPr>
        <p:txBody>
          <a:bodyPr lIns="0" tIns="0" rIns="0" bIns="0" rtlCol="0" anchor="t">
            <a:spAutoFit/>
          </a:bodyPr>
          <a:lstStyle/>
          <a:p>
            <a:pPr algn="just">
              <a:lnSpc>
                <a:spcPts val="4479"/>
              </a:lnSpc>
            </a:pPr>
            <a:r>
              <a:rPr lang="en-US" sz="3199" b="1" dirty="0">
                <a:solidFill>
                  <a:srgbClr val="000000"/>
                </a:solidFill>
                <a:latin typeface="Times New Roman Bold"/>
                <a:ea typeface="Times New Roman Bold"/>
                <a:cs typeface="Times New Roman Bold"/>
                <a:sym typeface="Times New Roman Bold"/>
              </a:rPr>
              <a:t>Convolutional Neural Network (CNN)</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CNN is a class of neural networks that are highly useful in solving computer vision problems.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They found inspiration from the actual perception of vision that takes place in the visual cortex of our brain.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They make use of a filter/kernel to scan through the entire pixel values of the image and make computations by setting appropriate weights to enable detection of a specific feature.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CNN is equipped with layers like convolution layer, max pooling layer, flatten layer, dense layer, dropout layer and a fully connected neural network layer.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These layers together make a very powerful tool that can identify features in an image.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The starting layers detect low level features that gradually begin to detect more complex higher-level features</a:t>
            </a:r>
          </a:p>
        </p:txBody>
      </p:sp>
      <p:sp>
        <p:nvSpPr>
          <p:cNvPr id="11" name="TextBox 11"/>
          <p:cNvSpPr txBox="1"/>
          <p:nvPr/>
        </p:nvSpPr>
        <p:spPr>
          <a:xfrm>
            <a:off x="8754459" y="4924742"/>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4</a:t>
            </a:r>
          </a:p>
        </p:txBody>
      </p:sp>
      <p:sp>
        <p:nvSpPr>
          <p:cNvPr id="12" name="TextBox 12"/>
          <p:cNvSpPr txBox="1"/>
          <p:nvPr/>
        </p:nvSpPr>
        <p:spPr>
          <a:xfrm>
            <a:off x="8205301" y="9858962"/>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5</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14" name="Date Placeholder 13">
            <a:extLst>
              <a:ext uri="{FF2B5EF4-FFF2-40B4-BE49-F238E27FC236}">
                <a16:creationId xmlns:a16="http://schemas.microsoft.com/office/drawing/2014/main" id="{F765E17F-4526-AF0A-1CB4-634EE95C6025}"/>
              </a:ext>
            </a:extLst>
          </p:cNvPr>
          <p:cNvSpPr>
            <a:spLocks noGrp="1"/>
          </p:cNvSpPr>
          <p:nvPr>
            <p:ph type="dt" sz="half" idx="10"/>
          </p:nvPr>
        </p:nvSpPr>
        <p:spPr/>
        <p:txBody>
          <a:bodyPr/>
          <a:lstStyle/>
          <a:p>
            <a:fld id="{310BE9F6-4C86-490B-9AAA-F25F6AEE6855}" type="datetime1">
              <a:rPr lang="en-US" smtClean="0"/>
              <a:t>1/1/2025</a:t>
            </a:fld>
            <a:endParaRPr lang="en-US"/>
          </a:p>
        </p:txBody>
      </p:sp>
      <p:sp>
        <p:nvSpPr>
          <p:cNvPr id="15" name="Footer Placeholder 14">
            <a:extLst>
              <a:ext uri="{FF2B5EF4-FFF2-40B4-BE49-F238E27FC236}">
                <a16:creationId xmlns:a16="http://schemas.microsoft.com/office/drawing/2014/main" id="{CF1DE26E-7803-4F0B-29B8-516F4503D64F}"/>
              </a:ext>
            </a:extLst>
          </p:cNvPr>
          <p:cNvSpPr>
            <a:spLocks noGrp="1"/>
          </p:cNvSpPr>
          <p:nvPr>
            <p:ph type="ftr" sz="quarter" idx="11"/>
          </p:nvPr>
        </p:nvSpPr>
        <p:spPr/>
        <p:txBody>
          <a:bodyPr/>
          <a:lstStyle/>
          <a:p>
            <a:r>
              <a:rPr lang="en-US"/>
              <a:t>SignSpeak, Dep of AIML</a:t>
            </a:r>
          </a:p>
        </p:txBody>
      </p:sp>
      <p:sp>
        <p:nvSpPr>
          <p:cNvPr id="16" name="TextBox 15"/>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7" name="TextBox 16"/>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8" name="TextBox 17"/>
          <p:cNvSpPr txBox="1"/>
          <p:nvPr/>
        </p:nvSpPr>
        <p:spPr>
          <a:xfrm>
            <a:off x="16916400" y="9921240"/>
            <a:ext cx="1371600" cy="274320"/>
          </a:xfrm>
          <a:prstGeom prst="rect">
            <a:avLst/>
          </a:prstGeom>
          <a:noFill/>
        </p:spPr>
        <p:txBody>
          <a:bodyPr wrap="none">
            <a:spAutoFit/>
          </a:bodyPr>
          <a:lstStyle/>
          <a:p>
            <a:pPr algn="r">
              <a:defRPr sz="1200"/>
            </a:pPr>
            <a:r>
              <a:t>Slide 19 of 47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grpSp>
        <p:nvGrpSpPr>
          <p:cNvPr id="15" name="Group 15"/>
          <p:cNvGrpSpPr>
            <a:grpSpLocks noChangeAspect="1"/>
          </p:cNvGrpSpPr>
          <p:nvPr/>
        </p:nvGrpSpPr>
        <p:grpSpPr>
          <a:xfrm>
            <a:off x="8573918" y="3143201"/>
            <a:ext cx="9146584" cy="5246370"/>
            <a:chOff x="0" y="0"/>
            <a:chExt cx="7981950" cy="4578350"/>
          </a:xfrm>
        </p:grpSpPr>
        <p:sp>
          <p:nvSpPr>
            <p:cNvPr id="16" name="Freeform 1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7" name="Freeform 1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8" name="Freeform 1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9" name="Freeform 1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0" name="Freeform 2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61894" b="-61894"/>
              </a:stretch>
            </a:blipFill>
          </p:spPr>
        </p:sp>
      </p:grpSp>
      <p:sp>
        <p:nvSpPr>
          <p:cNvPr id="21" name="TextBox 21"/>
          <p:cNvSpPr txBox="1"/>
          <p:nvPr/>
        </p:nvSpPr>
        <p:spPr>
          <a:xfrm>
            <a:off x="3037959" y="3911061"/>
            <a:ext cx="5752597" cy="3147785"/>
          </a:xfrm>
          <a:prstGeom prst="rect">
            <a:avLst/>
          </a:prstGeom>
        </p:spPr>
        <p:txBody>
          <a:bodyPr lIns="0" tIns="0" rIns="0" bIns="0" rtlCol="0" anchor="t">
            <a:spAutoFit/>
          </a:bodyPr>
          <a:lstStyle/>
          <a:p>
            <a:pPr algn="l">
              <a:lnSpc>
                <a:spcPts val="12819"/>
              </a:lnSpc>
            </a:pPr>
            <a:r>
              <a:rPr lang="en-US" sz="9156" dirty="0" err="1">
                <a:solidFill>
                  <a:srgbClr val="051D40"/>
                </a:solidFill>
                <a:latin typeface="Times New Roman"/>
                <a:ea typeface="Times New Roman"/>
                <a:cs typeface="Times New Roman"/>
                <a:sym typeface="Times New Roman"/>
              </a:rPr>
              <a:t>SignSpeak</a:t>
            </a:r>
            <a:endParaRPr lang="en-US" sz="9156" dirty="0">
              <a:solidFill>
                <a:srgbClr val="051D40"/>
              </a:solidFill>
              <a:latin typeface="Times New Roman"/>
              <a:ea typeface="Times New Roman"/>
              <a:cs typeface="Times New Roman"/>
              <a:sym typeface="Times New Roman"/>
            </a:endParaRPr>
          </a:p>
          <a:p>
            <a:pPr algn="l">
              <a:lnSpc>
                <a:spcPts val="12819"/>
              </a:lnSpc>
              <a:spcBef>
                <a:spcPct val="0"/>
              </a:spcBef>
            </a:pPr>
            <a:endParaRPr lang="en-US" sz="9156" dirty="0">
              <a:solidFill>
                <a:srgbClr val="051D40"/>
              </a:solidFill>
              <a:latin typeface="Times New Roman"/>
              <a:ea typeface="Times New Roman"/>
              <a:cs typeface="Times New Roman"/>
              <a:sym typeface="Times New Roman"/>
            </a:endParaRPr>
          </a:p>
        </p:txBody>
      </p:sp>
      <p:sp>
        <p:nvSpPr>
          <p:cNvPr id="22" name="TextBox 21"/>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23" name="TextBox 22"/>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24" name="TextBox 23"/>
          <p:cNvSpPr txBox="1"/>
          <p:nvPr/>
        </p:nvSpPr>
        <p:spPr>
          <a:xfrm>
            <a:off x="16916400" y="9921240"/>
            <a:ext cx="1371600" cy="274320"/>
          </a:xfrm>
          <a:prstGeom prst="rect">
            <a:avLst/>
          </a:prstGeom>
          <a:noFill/>
        </p:spPr>
        <p:txBody>
          <a:bodyPr wrap="none">
            <a:spAutoFit/>
          </a:bodyPr>
          <a:lstStyle/>
          <a:p>
            <a:pPr algn="r">
              <a:defRPr sz="1200"/>
            </a:pPr>
            <a:r>
              <a:t>Slide 2 of 47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780147" y="4177865"/>
            <a:ext cx="6887500" cy="5080435"/>
          </a:xfrm>
          <a:custGeom>
            <a:avLst/>
            <a:gdLst/>
            <a:ahLst/>
            <a:cxnLst/>
            <a:rect l="l" t="t" r="r" b="b"/>
            <a:pathLst>
              <a:path w="6887500" h="5080435">
                <a:moveTo>
                  <a:pt x="0" y="0"/>
                </a:moveTo>
                <a:lnTo>
                  <a:pt x="6887501" y="0"/>
                </a:lnTo>
                <a:lnTo>
                  <a:pt x="6887501" y="5080435"/>
                </a:lnTo>
                <a:lnTo>
                  <a:pt x="0" y="5080435"/>
                </a:lnTo>
                <a:lnTo>
                  <a:pt x="0" y="0"/>
                </a:lnTo>
                <a:close/>
              </a:path>
            </a:pathLst>
          </a:custGeom>
          <a:blipFill>
            <a:blip r:embed="rId5"/>
            <a:stretch>
              <a:fillRect/>
            </a:stretch>
          </a:blipFill>
        </p:spPr>
      </p:sp>
      <p:sp>
        <p:nvSpPr>
          <p:cNvPr id="6" name="TextBox 6"/>
          <p:cNvSpPr txBox="1"/>
          <p:nvPr/>
        </p:nvSpPr>
        <p:spPr>
          <a:xfrm>
            <a:off x="812696" y="175573"/>
            <a:ext cx="16230600" cy="3547967"/>
          </a:xfrm>
          <a:prstGeom prst="rect">
            <a:avLst/>
          </a:prstGeom>
        </p:spPr>
        <p:txBody>
          <a:bodyPr lIns="0" tIns="0" rIns="0" bIns="0" rtlCol="0" anchor="t">
            <a:spAutoFit/>
          </a:bodyPr>
          <a:lstStyle/>
          <a:p>
            <a:pPr algn="just">
              <a:lnSpc>
                <a:spcPts val="4479"/>
              </a:lnSpc>
            </a:pPr>
            <a:r>
              <a:rPr lang="en-US" sz="3199" b="1">
                <a:solidFill>
                  <a:srgbClr val="000000"/>
                </a:solidFill>
                <a:latin typeface="Times New Roman Bold"/>
                <a:ea typeface="Times New Roman Bold"/>
                <a:cs typeface="Times New Roman Bold"/>
                <a:sym typeface="Times New Roman Bold"/>
              </a:rPr>
              <a:t>Pooling Layer:</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We use pooling layer to decrease the size of activation matrix and ultimately reduce the learnable parameters.</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There are two types of pooling:</a:t>
            </a:r>
          </a:p>
          <a:p>
            <a:pPr algn="just">
              <a:lnSpc>
                <a:spcPts val="3359"/>
              </a:lnSpc>
            </a:pPr>
            <a:r>
              <a:rPr lang="en-US" sz="2399">
                <a:solidFill>
                  <a:srgbClr val="000000"/>
                </a:solidFill>
                <a:latin typeface="Times New Roman"/>
                <a:ea typeface="Times New Roman"/>
                <a:cs typeface="Times New Roman"/>
                <a:sym typeface="Times New Roman"/>
              </a:rPr>
              <a:t>    </a:t>
            </a:r>
            <a:r>
              <a:rPr lang="en-US" sz="2399" b="1">
                <a:solidFill>
                  <a:srgbClr val="000000"/>
                </a:solidFill>
                <a:latin typeface="Times New Roman Bold"/>
                <a:ea typeface="Times New Roman Bold"/>
                <a:cs typeface="Times New Roman Bold"/>
                <a:sym typeface="Times New Roman Bold"/>
              </a:rPr>
              <a:t>a.</a:t>
            </a:r>
            <a:r>
              <a:rPr lang="en-US" sz="2399">
                <a:solidFill>
                  <a:srgbClr val="000000"/>
                </a:solidFill>
                <a:latin typeface="Times New Roman"/>
                <a:ea typeface="Times New Roman"/>
                <a:cs typeface="Times New Roman"/>
                <a:sym typeface="Times New Roman"/>
              </a:rPr>
              <a:t> </a:t>
            </a:r>
            <a:r>
              <a:rPr lang="en-US" sz="2399" b="1">
                <a:solidFill>
                  <a:srgbClr val="000000"/>
                </a:solidFill>
                <a:latin typeface="Times New Roman Bold"/>
                <a:ea typeface="Times New Roman Bold"/>
                <a:cs typeface="Times New Roman Bold"/>
                <a:sym typeface="Times New Roman Bold"/>
              </a:rPr>
              <a:t>Max Pooling:</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max pooling we take a window size [for example window of size 2*2], and only taken the maximum of 4 values.</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Well lid this window and continue this process, so well finally get an activation matrix half of its original Size.</a:t>
            </a:r>
          </a:p>
          <a:p>
            <a:pPr algn="just">
              <a:lnSpc>
                <a:spcPts val="3359"/>
              </a:lnSpc>
            </a:pPr>
            <a:r>
              <a:rPr lang="en-US" sz="2399">
                <a:solidFill>
                  <a:srgbClr val="000000"/>
                </a:solidFill>
                <a:latin typeface="Times New Roman"/>
                <a:ea typeface="Times New Roman"/>
                <a:cs typeface="Times New Roman"/>
                <a:sym typeface="Times New Roman"/>
              </a:rPr>
              <a:t>    </a:t>
            </a:r>
            <a:r>
              <a:rPr lang="en-US" sz="2399" b="1">
                <a:solidFill>
                  <a:srgbClr val="000000"/>
                </a:solidFill>
                <a:latin typeface="Times New Roman Bold"/>
                <a:ea typeface="Times New Roman Bold"/>
                <a:cs typeface="Times New Roman Bold"/>
                <a:sym typeface="Times New Roman Bold"/>
              </a:rPr>
              <a:t>b. Average Pooling:</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average pooling we take average of all Values in a window.</a:t>
            </a:r>
          </a:p>
        </p:txBody>
      </p:sp>
      <p:sp>
        <p:nvSpPr>
          <p:cNvPr id="7" name="TextBox 7"/>
          <p:cNvSpPr txBox="1"/>
          <p:nvPr/>
        </p:nvSpPr>
        <p:spPr>
          <a:xfrm>
            <a:off x="7834356" y="9195693"/>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6</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id="9" name="Date Placeholder 8">
            <a:extLst>
              <a:ext uri="{FF2B5EF4-FFF2-40B4-BE49-F238E27FC236}">
                <a16:creationId xmlns:a16="http://schemas.microsoft.com/office/drawing/2014/main" id="{F48CA4C0-9DB0-8F69-1406-BE4C440260A3}"/>
              </a:ext>
            </a:extLst>
          </p:cNvPr>
          <p:cNvSpPr>
            <a:spLocks noGrp="1"/>
          </p:cNvSpPr>
          <p:nvPr>
            <p:ph type="dt" sz="half" idx="10"/>
          </p:nvPr>
        </p:nvSpPr>
        <p:spPr/>
        <p:txBody>
          <a:bodyPr/>
          <a:lstStyle/>
          <a:p>
            <a:fld id="{002CC4D5-85D7-4396-A539-65BA32721E53}" type="datetime1">
              <a:rPr lang="en-US" smtClean="0"/>
              <a:t>1/1/2025</a:t>
            </a:fld>
            <a:endParaRPr lang="en-US"/>
          </a:p>
        </p:txBody>
      </p:sp>
      <p:sp>
        <p:nvSpPr>
          <p:cNvPr id="10" name="Footer Placeholder 9">
            <a:extLst>
              <a:ext uri="{FF2B5EF4-FFF2-40B4-BE49-F238E27FC236}">
                <a16:creationId xmlns:a16="http://schemas.microsoft.com/office/drawing/2014/main" id="{E919A3E4-E620-0332-6FEE-36E9716E103C}"/>
              </a:ext>
            </a:extLst>
          </p:cNvPr>
          <p:cNvSpPr>
            <a:spLocks noGrp="1"/>
          </p:cNvSpPr>
          <p:nvPr>
            <p:ph type="ftr" sz="quarter" idx="11"/>
          </p:nvPr>
        </p:nvSpPr>
        <p:spPr/>
        <p:txBody>
          <a:bodyPr/>
          <a:lstStyle/>
          <a:p>
            <a:r>
              <a:rPr lang="en-US"/>
              <a:t>SignSpeak, Dep of AIML</a:t>
            </a:r>
          </a:p>
        </p:txBody>
      </p:sp>
      <p:sp>
        <p:nvSpPr>
          <p:cNvPr id="11" name="TextBox 10"/>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2" name="TextBox 11"/>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20 of 47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75680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5294647" y="2493349"/>
            <a:ext cx="5797204" cy="5300301"/>
          </a:xfrm>
          <a:custGeom>
            <a:avLst/>
            <a:gdLst/>
            <a:ahLst/>
            <a:cxnLst/>
            <a:rect l="l" t="t" r="r" b="b"/>
            <a:pathLst>
              <a:path w="5797204" h="5300301">
                <a:moveTo>
                  <a:pt x="0" y="0"/>
                </a:moveTo>
                <a:lnTo>
                  <a:pt x="5797205" y="0"/>
                </a:lnTo>
                <a:lnTo>
                  <a:pt x="5797205" y="5300302"/>
                </a:lnTo>
                <a:lnTo>
                  <a:pt x="0" y="5300302"/>
                </a:lnTo>
                <a:lnTo>
                  <a:pt x="0" y="0"/>
                </a:lnTo>
                <a:close/>
              </a:path>
            </a:pathLst>
          </a:custGeom>
          <a:blipFill>
            <a:blip r:embed="rId5"/>
            <a:stretch>
              <a:fillRect/>
            </a:stretch>
          </a:blipFill>
        </p:spPr>
      </p:sp>
      <p:sp>
        <p:nvSpPr>
          <p:cNvPr id="6" name="TextBox 6"/>
          <p:cNvSpPr txBox="1"/>
          <p:nvPr/>
        </p:nvSpPr>
        <p:spPr>
          <a:xfrm>
            <a:off x="648400" y="403753"/>
            <a:ext cx="16230600" cy="1452725"/>
          </a:xfrm>
          <a:prstGeom prst="rect">
            <a:avLst/>
          </a:prstGeom>
        </p:spPr>
        <p:txBody>
          <a:bodyPr lIns="0" tIns="0" rIns="0" bIns="0" rtlCol="0" anchor="t">
            <a:spAutoFit/>
          </a:bodyPr>
          <a:lstStyle/>
          <a:p>
            <a:pPr algn="just">
              <a:lnSpc>
                <a:spcPts val="4479"/>
              </a:lnSpc>
            </a:pPr>
            <a:r>
              <a:rPr lang="en-US" sz="3199" b="1">
                <a:solidFill>
                  <a:srgbClr val="000000"/>
                </a:solidFill>
                <a:latin typeface="Times New Roman Bold"/>
                <a:ea typeface="Times New Roman Bold"/>
                <a:cs typeface="Times New Roman Bold"/>
                <a:sym typeface="Times New Roman Bold"/>
              </a:rPr>
              <a:t>Fully Connected Layer:</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convolution layer neurons are connected only to a local region, while in a fully connected region, well connect the all the inputs to neurons.</a:t>
            </a:r>
          </a:p>
        </p:txBody>
      </p:sp>
      <p:sp>
        <p:nvSpPr>
          <p:cNvPr id="7" name="TextBox 7"/>
          <p:cNvSpPr txBox="1"/>
          <p:nvPr/>
        </p:nvSpPr>
        <p:spPr>
          <a:xfrm>
            <a:off x="7773489" y="8041199"/>
            <a:ext cx="839520"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7 </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id="9" name="Date Placeholder 8">
            <a:extLst>
              <a:ext uri="{FF2B5EF4-FFF2-40B4-BE49-F238E27FC236}">
                <a16:creationId xmlns:a16="http://schemas.microsoft.com/office/drawing/2014/main" id="{EDFE048E-A642-71D4-642D-09CA46438C98}"/>
              </a:ext>
            </a:extLst>
          </p:cNvPr>
          <p:cNvSpPr>
            <a:spLocks noGrp="1"/>
          </p:cNvSpPr>
          <p:nvPr>
            <p:ph type="dt" sz="half" idx="10"/>
          </p:nvPr>
        </p:nvSpPr>
        <p:spPr/>
        <p:txBody>
          <a:bodyPr/>
          <a:lstStyle/>
          <a:p>
            <a:fld id="{A980B3AD-3408-4DDA-A42A-8D440B26620A}" type="datetime1">
              <a:rPr lang="en-US" smtClean="0"/>
              <a:t>1/1/2025</a:t>
            </a:fld>
            <a:endParaRPr lang="en-US"/>
          </a:p>
        </p:txBody>
      </p:sp>
      <p:sp>
        <p:nvSpPr>
          <p:cNvPr id="10" name="Footer Placeholder 9">
            <a:extLst>
              <a:ext uri="{FF2B5EF4-FFF2-40B4-BE49-F238E27FC236}">
                <a16:creationId xmlns:a16="http://schemas.microsoft.com/office/drawing/2014/main" id="{0AA711CA-DB9D-13DA-99DE-5F48DD62E935}"/>
              </a:ext>
            </a:extLst>
          </p:cNvPr>
          <p:cNvSpPr>
            <a:spLocks noGrp="1"/>
          </p:cNvSpPr>
          <p:nvPr>
            <p:ph type="ftr" sz="quarter" idx="11"/>
          </p:nvPr>
        </p:nvSpPr>
        <p:spPr/>
        <p:txBody>
          <a:bodyPr/>
          <a:lstStyle/>
          <a:p>
            <a:r>
              <a:rPr lang="en-US"/>
              <a:t>SignSpeak, Dep of AIML</a:t>
            </a:r>
          </a:p>
        </p:txBody>
      </p:sp>
      <p:sp>
        <p:nvSpPr>
          <p:cNvPr id="11" name="TextBox 10"/>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2" name="TextBox 11"/>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21 of 47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75680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3687406" y="1973172"/>
            <a:ext cx="10073667" cy="4081572"/>
          </a:xfrm>
          <a:custGeom>
            <a:avLst/>
            <a:gdLst/>
            <a:ahLst/>
            <a:cxnLst/>
            <a:rect l="l" t="t" r="r" b="b"/>
            <a:pathLst>
              <a:path w="10073667" h="4081572">
                <a:moveTo>
                  <a:pt x="0" y="0"/>
                </a:moveTo>
                <a:lnTo>
                  <a:pt x="10073668" y="0"/>
                </a:lnTo>
                <a:lnTo>
                  <a:pt x="10073668" y="4081572"/>
                </a:lnTo>
                <a:lnTo>
                  <a:pt x="0" y="4081572"/>
                </a:lnTo>
                <a:lnTo>
                  <a:pt x="0" y="0"/>
                </a:lnTo>
                <a:close/>
              </a:path>
            </a:pathLst>
          </a:custGeom>
          <a:blipFill>
            <a:blip r:embed="rId5"/>
            <a:stretch>
              <a:fillRect/>
            </a:stretch>
          </a:blipFill>
        </p:spPr>
      </p:sp>
      <p:sp>
        <p:nvSpPr>
          <p:cNvPr id="6" name="Freeform 6"/>
          <p:cNvSpPr/>
          <p:nvPr/>
        </p:nvSpPr>
        <p:spPr>
          <a:xfrm>
            <a:off x="3687406" y="6369069"/>
            <a:ext cx="10231474" cy="3831707"/>
          </a:xfrm>
          <a:custGeom>
            <a:avLst/>
            <a:gdLst/>
            <a:ahLst/>
            <a:cxnLst/>
            <a:rect l="l" t="t" r="r" b="b"/>
            <a:pathLst>
              <a:path w="10231474" h="3831707">
                <a:moveTo>
                  <a:pt x="0" y="0"/>
                </a:moveTo>
                <a:lnTo>
                  <a:pt x="10231474" y="0"/>
                </a:lnTo>
                <a:lnTo>
                  <a:pt x="10231474" y="3831707"/>
                </a:lnTo>
                <a:lnTo>
                  <a:pt x="0" y="3831707"/>
                </a:lnTo>
                <a:lnTo>
                  <a:pt x="0" y="0"/>
                </a:lnTo>
                <a:close/>
              </a:path>
            </a:pathLst>
          </a:custGeom>
          <a:blipFill>
            <a:blip r:embed="rId6"/>
            <a:stretch>
              <a:fillRect/>
            </a:stretch>
          </a:blipFill>
        </p:spPr>
      </p:sp>
      <p:sp>
        <p:nvSpPr>
          <p:cNvPr id="7" name="TextBox 7"/>
          <p:cNvSpPr txBox="1"/>
          <p:nvPr/>
        </p:nvSpPr>
        <p:spPr>
          <a:xfrm>
            <a:off x="8304480" y="5550232"/>
            <a:ext cx="839520"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8 </a:t>
            </a:r>
          </a:p>
        </p:txBody>
      </p:sp>
      <p:sp>
        <p:nvSpPr>
          <p:cNvPr id="8" name="TextBox 8"/>
          <p:cNvSpPr txBox="1"/>
          <p:nvPr/>
        </p:nvSpPr>
        <p:spPr>
          <a:xfrm>
            <a:off x="363175" y="307897"/>
            <a:ext cx="16230600" cy="1346356"/>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Times New Roman"/>
                <a:ea typeface="Times New Roman"/>
                <a:cs typeface="Times New Roman"/>
                <a:sym typeface="Times New Roman"/>
              </a:rPr>
              <a:t>The preprocessed 180 images/alphabet will feed the tensorflow.keras CNN model. </a:t>
            </a:r>
          </a:p>
          <a:p>
            <a:pPr marL="539746" lvl="1" indent="-269873" algn="just">
              <a:lnSpc>
                <a:spcPts val="3499"/>
              </a:lnSpc>
              <a:buFont typeface="Arial"/>
              <a:buChar char="•"/>
            </a:pPr>
            <a:r>
              <a:rPr lang="en-US" sz="2499">
                <a:solidFill>
                  <a:srgbClr val="000000"/>
                </a:solidFill>
                <a:latin typeface="Times New Roman"/>
                <a:ea typeface="Times New Roman"/>
                <a:cs typeface="Times New Roman"/>
                <a:sym typeface="Times New Roman"/>
              </a:rPr>
              <a:t>Because we got bad accuracy in 26 different classes thus, We divided whole 26 different alphabets into 8 classes in which every class contains similar alphabets:</a:t>
            </a:r>
          </a:p>
        </p:txBody>
      </p:sp>
      <p:sp>
        <p:nvSpPr>
          <p:cNvPr id="9" name="TextBox 9"/>
          <p:cNvSpPr txBox="1"/>
          <p:nvPr/>
        </p:nvSpPr>
        <p:spPr>
          <a:xfrm>
            <a:off x="2694581" y="1849347"/>
            <a:ext cx="711010" cy="587842"/>
          </a:xfrm>
          <a:prstGeom prst="rect">
            <a:avLst/>
          </a:prstGeom>
        </p:spPr>
        <p:txBody>
          <a:bodyPr lIns="0" tIns="0" rIns="0" bIns="0" rtlCol="0" anchor="t">
            <a:spAutoFit/>
          </a:bodyPr>
          <a:lstStyle/>
          <a:p>
            <a:pPr algn="ctr">
              <a:lnSpc>
                <a:spcPts val="4347"/>
              </a:lnSpc>
              <a:spcBef>
                <a:spcPct val="0"/>
              </a:spcBef>
            </a:pPr>
            <a:r>
              <a:rPr lang="en-US" sz="3105">
                <a:solidFill>
                  <a:srgbClr val="000000"/>
                </a:solidFill>
                <a:latin typeface="Times New Roman"/>
                <a:ea typeface="Times New Roman"/>
                <a:cs typeface="Times New Roman"/>
                <a:sym typeface="Times New Roman"/>
              </a:rPr>
              <a:t>[c,o]</a:t>
            </a:r>
          </a:p>
        </p:txBody>
      </p:sp>
      <p:sp>
        <p:nvSpPr>
          <p:cNvPr id="10" name="TextBox 10"/>
          <p:cNvSpPr txBox="1"/>
          <p:nvPr/>
        </p:nvSpPr>
        <p:spPr>
          <a:xfrm>
            <a:off x="2781936" y="6245244"/>
            <a:ext cx="623655" cy="5879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Times New Roman"/>
                <a:ea typeface="Times New Roman"/>
                <a:cs typeface="Times New Roman"/>
                <a:sym typeface="Times New Roman"/>
              </a:rPr>
              <a:t>[y,j]</a:t>
            </a:r>
          </a:p>
        </p:txBody>
      </p:sp>
      <p:sp>
        <p:nvSpPr>
          <p:cNvPr id="11" name="TextBox 11"/>
          <p:cNvSpPr txBox="1"/>
          <p:nvPr/>
        </p:nvSpPr>
        <p:spPr>
          <a:xfrm>
            <a:off x="8304480" y="9652575"/>
            <a:ext cx="839520" cy="361315"/>
          </a:xfrm>
          <a:prstGeom prst="rect">
            <a:avLst/>
          </a:prstGeom>
        </p:spPr>
        <p:txBody>
          <a:bodyPr lIns="0" tIns="0" rIns="0" bIns="0" rtlCol="0" anchor="t">
            <a:spAutoFit/>
          </a:bodyPr>
          <a:lstStyle/>
          <a:p>
            <a:pPr algn="ctr">
              <a:lnSpc>
                <a:spcPts val="2659"/>
              </a:lnSpc>
              <a:spcBef>
                <a:spcPct val="0"/>
              </a:spcBef>
            </a:pPr>
            <a:r>
              <a:rPr lang="en-US" sz="1899">
                <a:solidFill>
                  <a:srgbClr val="FDFDFD"/>
                </a:solidFill>
                <a:latin typeface="Times New Roman"/>
                <a:ea typeface="Times New Roman"/>
                <a:cs typeface="Times New Roman"/>
                <a:sym typeface="Times New Roman"/>
              </a:rPr>
              <a:t>figure 9 </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id="13" name="Date Placeholder 12">
            <a:extLst>
              <a:ext uri="{FF2B5EF4-FFF2-40B4-BE49-F238E27FC236}">
                <a16:creationId xmlns:a16="http://schemas.microsoft.com/office/drawing/2014/main" id="{24B18B5A-18E5-AF2B-35E6-A9A2283DFC0B}"/>
              </a:ext>
            </a:extLst>
          </p:cNvPr>
          <p:cNvSpPr>
            <a:spLocks noGrp="1"/>
          </p:cNvSpPr>
          <p:nvPr>
            <p:ph type="dt" sz="half" idx="10"/>
          </p:nvPr>
        </p:nvSpPr>
        <p:spPr/>
        <p:txBody>
          <a:bodyPr/>
          <a:lstStyle/>
          <a:p>
            <a:fld id="{E25E9E3C-8DB0-454D-8DC2-897E32DA8182}" type="datetime1">
              <a:rPr lang="en-US" smtClean="0"/>
              <a:t>1/1/2025</a:t>
            </a:fld>
            <a:endParaRPr lang="en-US"/>
          </a:p>
        </p:txBody>
      </p:sp>
      <p:sp>
        <p:nvSpPr>
          <p:cNvPr id="14" name="Footer Placeholder 13">
            <a:extLst>
              <a:ext uri="{FF2B5EF4-FFF2-40B4-BE49-F238E27FC236}">
                <a16:creationId xmlns:a16="http://schemas.microsoft.com/office/drawing/2014/main" id="{D9F81A1F-32A8-15D7-09BA-5B4D4F06F538}"/>
              </a:ext>
            </a:extLst>
          </p:cNvPr>
          <p:cNvSpPr>
            <a:spLocks noGrp="1"/>
          </p:cNvSpPr>
          <p:nvPr>
            <p:ph type="ftr" sz="quarter" idx="11"/>
          </p:nvPr>
        </p:nvSpPr>
        <p:spPr/>
        <p:txBody>
          <a:bodyPr/>
          <a:lstStyle/>
          <a:p>
            <a:r>
              <a:rPr lang="en-US"/>
              <a:t>SignSpeak, Dep of AIML</a:t>
            </a:r>
          </a:p>
        </p:txBody>
      </p:sp>
      <p:sp>
        <p:nvSpPr>
          <p:cNvPr id="15" name="TextBox 14"/>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6" name="TextBox 15"/>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7" name="TextBox 16"/>
          <p:cNvSpPr txBox="1"/>
          <p:nvPr/>
        </p:nvSpPr>
        <p:spPr>
          <a:xfrm>
            <a:off x="16916400" y="9921240"/>
            <a:ext cx="1371600" cy="274320"/>
          </a:xfrm>
          <a:prstGeom prst="rect">
            <a:avLst/>
          </a:prstGeom>
          <a:noFill/>
        </p:spPr>
        <p:txBody>
          <a:bodyPr wrap="none">
            <a:spAutoFit/>
          </a:bodyPr>
          <a:lstStyle/>
          <a:p>
            <a:pPr algn="r">
              <a:defRPr sz="1200"/>
            </a:pPr>
            <a:r>
              <a:t>Slide 22 of 47</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75680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978263" y="0"/>
            <a:ext cx="7899466" cy="4577482"/>
          </a:xfrm>
          <a:custGeom>
            <a:avLst/>
            <a:gdLst/>
            <a:ahLst/>
            <a:cxnLst/>
            <a:rect l="l" t="t" r="r" b="b"/>
            <a:pathLst>
              <a:path w="7899466" h="4577482">
                <a:moveTo>
                  <a:pt x="0" y="0"/>
                </a:moveTo>
                <a:lnTo>
                  <a:pt x="7899466" y="0"/>
                </a:lnTo>
                <a:lnTo>
                  <a:pt x="7899466" y="4577482"/>
                </a:lnTo>
                <a:lnTo>
                  <a:pt x="0" y="4577482"/>
                </a:lnTo>
                <a:lnTo>
                  <a:pt x="0" y="0"/>
                </a:lnTo>
                <a:close/>
              </a:path>
            </a:pathLst>
          </a:custGeom>
          <a:blipFill>
            <a:blip r:embed="rId5"/>
            <a:stretch>
              <a:fillRect b="-1442"/>
            </a:stretch>
          </a:blipFill>
        </p:spPr>
      </p:sp>
      <p:sp>
        <p:nvSpPr>
          <p:cNvPr id="6" name="Freeform 6"/>
          <p:cNvSpPr/>
          <p:nvPr/>
        </p:nvSpPr>
        <p:spPr>
          <a:xfrm>
            <a:off x="4568843" y="5531247"/>
            <a:ext cx="9150313" cy="3883203"/>
          </a:xfrm>
          <a:custGeom>
            <a:avLst/>
            <a:gdLst/>
            <a:ahLst/>
            <a:cxnLst/>
            <a:rect l="l" t="t" r="r" b="b"/>
            <a:pathLst>
              <a:path w="9150313" h="3883203">
                <a:moveTo>
                  <a:pt x="0" y="0"/>
                </a:moveTo>
                <a:lnTo>
                  <a:pt x="9150314" y="0"/>
                </a:lnTo>
                <a:lnTo>
                  <a:pt x="9150314" y="3883203"/>
                </a:lnTo>
                <a:lnTo>
                  <a:pt x="0" y="3883203"/>
                </a:lnTo>
                <a:lnTo>
                  <a:pt x="0" y="0"/>
                </a:lnTo>
                <a:close/>
              </a:path>
            </a:pathLst>
          </a:custGeom>
          <a:blipFill>
            <a:blip r:embed="rId6"/>
            <a:stretch>
              <a:fillRect/>
            </a:stretch>
          </a:blipFill>
        </p:spPr>
      </p:sp>
      <p:sp>
        <p:nvSpPr>
          <p:cNvPr id="7" name="TextBox 7"/>
          <p:cNvSpPr txBox="1"/>
          <p:nvPr/>
        </p:nvSpPr>
        <p:spPr>
          <a:xfrm>
            <a:off x="8447863" y="4782185"/>
            <a:ext cx="96026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10 </a:t>
            </a:r>
          </a:p>
        </p:txBody>
      </p:sp>
      <p:sp>
        <p:nvSpPr>
          <p:cNvPr id="8" name="TextBox 8"/>
          <p:cNvSpPr txBox="1"/>
          <p:nvPr/>
        </p:nvSpPr>
        <p:spPr>
          <a:xfrm>
            <a:off x="8663867" y="9498188"/>
            <a:ext cx="96026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11 </a:t>
            </a:r>
          </a:p>
        </p:txBody>
      </p:sp>
      <p:sp>
        <p:nvSpPr>
          <p:cNvPr id="9" name="TextBox 9"/>
          <p:cNvSpPr txBox="1"/>
          <p:nvPr/>
        </p:nvSpPr>
        <p:spPr>
          <a:xfrm>
            <a:off x="2694581" y="123364"/>
            <a:ext cx="2002580" cy="604469"/>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[a,e,m,n,s,t]</a:t>
            </a:r>
          </a:p>
        </p:txBody>
      </p:sp>
      <p:sp>
        <p:nvSpPr>
          <p:cNvPr id="10" name="TextBox 10"/>
          <p:cNvSpPr txBox="1"/>
          <p:nvPr/>
        </p:nvSpPr>
        <p:spPr>
          <a:xfrm>
            <a:off x="3328718" y="5407422"/>
            <a:ext cx="734305" cy="587985"/>
          </a:xfrm>
          <a:prstGeom prst="rect">
            <a:avLst/>
          </a:prstGeom>
        </p:spPr>
        <p:txBody>
          <a:bodyPr lIns="0" tIns="0" rIns="0" bIns="0" rtlCol="0" anchor="t">
            <a:spAutoFit/>
          </a:bodyPr>
          <a:lstStyle/>
          <a:p>
            <a:pPr algn="ctr">
              <a:lnSpc>
                <a:spcPts val="4339"/>
              </a:lnSpc>
              <a:spcBef>
                <a:spcPct val="0"/>
              </a:spcBef>
            </a:pPr>
            <a:r>
              <a:rPr lang="en-US" sz="3099">
                <a:solidFill>
                  <a:srgbClr val="010101"/>
                </a:solidFill>
                <a:latin typeface="Times New Roman"/>
                <a:ea typeface="Times New Roman"/>
                <a:cs typeface="Times New Roman"/>
                <a:sym typeface="Times New Roman"/>
              </a:rPr>
              <a:t>[g,h]</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
        <p:nvSpPr>
          <p:cNvPr id="12" name="Date Placeholder 11">
            <a:extLst>
              <a:ext uri="{FF2B5EF4-FFF2-40B4-BE49-F238E27FC236}">
                <a16:creationId xmlns:a16="http://schemas.microsoft.com/office/drawing/2014/main" id="{55EA83E6-6A8E-3469-916B-91B9DC7660A7}"/>
              </a:ext>
            </a:extLst>
          </p:cNvPr>
          <p:cNvSpPr>
            <a:spLocks noGrp="1"/>
          </p:cNvSpPr>
          <p:nvPr>
            <p:ph type="dt" sz="half" idx="10"/>
          </p:nvPr>
        </p:nvSpPr>
        <p:spPr/>
        <p:txBody>
          <a:bodyPr/>
          <a:lstStyle/>
          <a:p>
            <a:fld id="{5280DBB3-3512-4844-8DFD-57EC245EF731}" type="datetime1">
              <a:rPr lang="en-US" smtClean="0"/>
              <a:t>1/1/2025</a:t>
            </a:fld>
            <a:endParaRPr lang="en-US"/>
          </a:p>
        </p:txBody>
      </p:sp>
      <p:sp>
        <p:nvSpPr>
          <p:cNvPr id="13" name="Footer Placeholder 12">
            <a:extLst>
              <a:ext uri="{FF2B5EF4-FFF2-40B4-BE49-F238E27FC236}">
                <a16:creationId xmlns:a16="http://schemas.microsoft.com/office/drawing/2014/main" id="{C34F04B0-35E0-0863-332F-162C9FFB8CEA}"/>
              </a:ext>
            </a:extLst>
          </p:cNvPr>
          <p:cNvSpPr>
            <a:spLocks noGrp="1"/>
          </p:cNvSpPr>
          <p:nvPr>
            <p:ph type="ftr" sz="quarter" idx="11"/>
          </p:nvPr>
        </p:nvSpPr>
        <p:spPr/>
        <p:txBody>
          <a:bodyPr/>
          <a:lstStyle/>
          <a:p>
            <a:r>
              <a:rPr lang="en-US"/>
              <a:t>SignSpeak, Dep of AIML</a:t>
            </a:r>
          </a:p>
        </p:txBody>
      </p:sp>
      <p:sp>
        <p:nvSpPr>
          <p:cNvPr id="14" name="TextBox 13"/>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5" name="TextBox 14"/>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6" name="TextBox 15"/>
          <p:cNvSpPr txBox="1"/>
          <p:nvPr/>
        </p:nvSpPr>
        <p:spPr>
          <a:xfrm>
            <a:off x="16916400" y="9921240"/>
            <a:ext cx="1371600" cy="274320"/>
          </a:xfrm>
          <a:prstGeom prst="rect">
            <a:avLst/>
          </a:prstGeom>
          <a:noFill/>
        </p:spPr>
        <p:txBody>
          <a:bodyPr wrap="none">
            <a:spAutoFit/>
          </a:bodyPr>
          <a:lstStyle/>
          <a:p>
            <a:pPr algn="r">
              <a:defRPr sz="1200"/>
            </a:pPr>
            <a:r>
              <a:t>Slide 23 of 47</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75680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5435848" y="138595"/>
            <a:ext cx="4885364" cy="3756302"/>
          </a:xfrm>
          <a:custGeom>
            <a:avLst/>
            <a:gdLst/>
            <a:ahLst/>
            <a:cxnLst/>
            <a:rect l="l" t="t" r="r" b="b"/>
            <a:pathLst>
              <a:path w="4885364" h="3756302">
                <a:moveTo>
                  <a:pt x="0" y="0"/>
                </a:moveTo>
                <a:lnTo>
                  <a:pt x="4885365" y="0"/>
                </a:lnTo>
                <a:lnTo>
                  <a:pt x="4885365" y="3756303"/>
                </a:lnTo>
                <a:lnTo>
                  <a:pt x="0" y="3756303"/>
                </a:lnTo>
                <a:lnTo>
                  <a:pt x="0" y="0"/>
                </a:lnTo>
                <a:close/>
              </a:path>
            </a:pathLst>
          </a:custGeom>
          <a:blipFill>
            <a:blip r:embed="rId5"/>
            <a:stretch>
              <a:fillRect/>
            </a:stretch>
          </a:blipFill>
        </p:spPr>
      </p:sp>
      <p:sp>
        <p:nvSpPr>
          <p:cNvPr id="6" name="Freeform 6"/>
          <p:cNvSpPr/>
          <p:nvPr/>
        </p:nvSpPr>
        <p:spPr>
          <a:xfrm>
            <a:off x="3936825" y="4886381"/>
            <a:ext cx="9083833" cy="4528069"/>
          </a:xfrm>
          <a:custGeom>
            <a:avLst/>
            <a:gdLst/>
            <a:ahLst/>
            <a:cxnLst/>
            <a:rect l="l" t="t" r="r" b="b"/>
            <a:pathLst>
              <a:path w="9083833" h="4528069">
                <a:moveTo>
                  <a:pt x="0" y="0"/>
                </a:moveTo>
                <a:lnTo>
                  <a:pt x="9083833" y="0"/>
                </a:lnTo>
                <a:lnTo>
                  <a:pt x="9083833" y="4528069"/>
                </a:lnTo>
                <a:lnTo>
                  <a:pt x="0" y="4528069"/>
                </a:lnTo>
                <a:lnTo>
                  <a:pt x="0" y="0"/>
                </a:lnTo>
                <a:close/>
              </a:path>
            </a:pathLst>
          </a:custGeom>
          <a:blipFill>
            <a:blip r:embed="rId6"/>
            <a:stretch>
              <a:fillRect/>
            </a:stretch>
          </a:blipFill>
        </p:spPr>
      </p:sp>
      <p:sp>
        <p:nvSpPr>
          <p:cNvPr id="7" name="TextBox 7"/>
          <p:cNvSpPr txBox="1"/>
          <p:nvPr/>
        </p:nvSpPr>
        <p:spPr>
          <a:xfrm>
            <a:off x="7398398" y="3958598"/>
            <a:ext cx="96026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12 </a:t>
            </a:r>
          </a:p>
        </p:txBody>
      </p:sp>
      <p:sp>
        <p:nvSpPr>
          <p:cNvPr id="8" name="TextBox 8"/>
          <p:cNvSpPr txBox="1"/>
          <p:nvPr/>
        </p:nvSpPr>
        <p:spPr>
          <a:xfrm>
            <a:off x="7518476" y="9338250"/>
            <a:ext cx="96026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13 </a:t>
            </a:r>
          </a:p>
        </p:txBody>
      </p:sp>
      <p:sp>
        <p:nvSpPr>
          <p:cNvPr id="9" name="TextBox 9"/>
          <p:cNvSpPr txBox="1"/>
          <p:nvPr/>
        </p:nvSpPr>
        <p:spPr>
          <a:xfrm>
            <a:off x="3439512" y="14770"/>
            <a:ext cx="1696431" cy="587985"/>
          </a:xfrm>
          <a:prstGeom prst="rect">
            <a:avLst/>
          </a:prstGeom>
        </p:spPr>
        <p:txBody>
          <a:bodyPr lIns="0" tIns="0" rIns="0" bIns="0" rtlCol="0" anchor="t">
            <a:spAutoFit/>
          </a:bodyPr>
          <a:lstStyle/>
          <a:p>
            <a:pPr algn="ctr">
              <a:lnSpc>
                <a:spcPts val="4339"/>
              </a:lnSpc>
              <a:spcBef>
                <a:spcPct val="0"/>
              </a:spcBef>
            </a:pPr>
            <a:r>
              <a:rPr lang="en-US" sz="3099">
                <a:solidFill>
                  <a:srgbClr val="010101"/>
                </a:solidFill>
                <a:latin typeface="Times New Roman"/>
                <a:ea typeface="Times New Roman"/>
                <a:cs typeface="Times New Roman"/>
                <a:sym typeface="Times New Roman"/>
              </a:rPr>
              <a:t>[p,q,z]</a:t>
            </a:r>
          </a:p>
        </p:txBody>
      </p:sp>
      <p:sp>
        <p:nvSpPr>
          <p:cNvPr id="10" name="TextBox 10"/>
          <p:cNvSpPr txBox="1"/>
          <p:nvPr/>
        </p:nvSpPr>
        <p:spPr>
          <a:xfrm>
            <a:off x="911499" y="4787595"/>
            <a:ext cx="2850253" cy="587985"/>
          </a:xfrm>
          <a:prstGeom prst="rect">
            <a:avLst/>
          </a:prstGeom>
        </p:spPr>
        <p:txBody>
          <a:bodyPr lIns="0" tIns="0" rIns="0" bIns="0" rtlCol="0" anchor="t">
            <a:spAutoFit/>
          </a:bodyPr>
          <a:lstStyle/>
          <a:p>
            <a:pPr algn="ctr">
              <a:lnSpc>
                <a:spcPts val="4339"/>
              </a:lnSpc>
              <a:spcBef>
                <a:spcPct val="0"/>
              </a:spcBef>
            </a:pPr>
            <a:r>
              <a:rPr lang="en-US" sz="3099">
                <a:solidFill>
                  <a:srgbClr val="010101"/>
                </a:solidFill>
                <a:latin typeface="Times New Roman"/>
                <a:ea typeface="Times New Roman"/>
                <a:cs typeface="Times New Roman"/>
                <a:sym typeface="Times New Roman"/>
              </a:rPr>
              <a:t>[b,d,f,I,u,v,k,r,w]</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
        <p:nvSpPr>
          <p:cNvPr id="12" name="Date Placeholder 11">
            <a:extLst>
              <a:ext uri="{FF2B5EF4-FFF2-40B4-BE49-F238E27FC236}">
                <a16:creationId xmlns:a16="http://schemas.microsoft.com/office/drawing/2014/main" id="{026B58BE-DCCD-0046-FAA4-79B351CDA909}"/>
              </a:ext>
            </a:extLst>
          </p:cNvPr>
          <p:cNvSpPr>
            <a:spLocks noGrp="1"/>
          </p:cNvSpPr>
          <p:nvPr>
            <p:ph type="dt" sz="half" idx="10"/>
          </p:nvPr>
        </p:nvSpPr>
        <p:spPr/>
        <p:txBody>
          <a:bodyPr/>
          <a:lstStyle/>
          <a:p>
            <a:fld id="{E249A8BE-5559-4613-9886-F18B2A983316}" type="datetime1">
              <a:rPr lang="en-US" smtClean="0"/>
              <a:t>1/1/2025</a:t>
            </a:fld>
            <a:endParaRPr lang="en-US"/>
          </a:p>
        </p:txBody>
      </p:sp>
      <p:sp>
        <p:nvSpPr>
          <p:cNvPr id="13" name="Footer Placeholder 12">
            <a:extLst>
              <a:ext uri="{FF2B5EF4-FFF2-40B4-BE49-F238E27FC236}">
                <a16:creationId xmlns:a16="http://schemas.microsoft.com/office/drawing/2014/main" id="{7BDE07E6-CF8D-5937-048E-D4CE5E3694F8}"/>
              </a:ext>
            </a:extLst>
          </p:cNvPr>
          <p:cNvSpPr>
            <a:spLocks noGrp="1"/>
          </p:cNvSpPr>
          <p:nvPr>
            <p:ph type="ftr" sz="quarter" idx="11"/>
          </p:nvPr>
        </p:nvSpPr>
        <p:spPr/>
        <p:txBody>
          <a:bodyPr/>
          <a:lstStyle/>
          <a:p>
            <a:r>
              <a:rPr lang="en-US"/>
              <a:t>SignSpeak, Dep of AIML</a:t>
            </a:r>
          </a:p>
        </p:txBody>
      </p:sp>
      <p:sp>
        <p:nvSpPr>
          <p:cNvPr id="14" name="TextBox 13"/>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5" name="TextBox 14"/>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6" name="TextBox 15"/>
          <p:cNvSpPr txBox="1"/>
          <p:nvPr/>
        </p:nvSpPr>
        <p:spPr>
          <a:xfrm>
            <a:off x="16916400" y="9921240"/>
            <a:ext cx="1371600" cy="274320"/>
          </a:xfrm>
          <a:prstGeom prst="rect">
            <a:avLst/>
          </a:prstGeom>
          <a:noFill/>
        </p:spPr>
        <p:txBody>
          <a:bodyPr wrap="none">
            <a:spAutoFit/>
          </a:bodyPr>
          <a:lstStyle/>
          <a:p>
            <a:pPr algn="r">
              <a:defRPr sz="1200"/>
            </a:pPr>
            <a:r>
              <a:t>Slide 24 of 47</a:t>
            </a: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205301" y="9858962"/>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5</a:t>
            </a:r>
          </a:p>
        </p:txBody>
      </p:sp>
      <p:sp>
        <p:nvSpPr>
          <p:cNvPr id="6" name="TextBox 6"/>
          <p:cNvSpPr txBox="1"/>
          <p:nvPr/>
        </p:nvSpPr>
        <p:spPr>
          <a:xfrm>
            <a:off x="479543" y="403724"/>
            <a:ext cx="16230600" cy="1710483"/>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All the gesture labels will be assigned with a probability. The label with the highest probability will treated to be the predicted label.</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So when model will classify [aemnst] in one single class using mathematical operation on hand landmarks we will classify further into single alphabet a or e or m or n or s or t.</a:t>
            </a:r>
          </a:p>
        </p:txBody>
      </p:sp>
      <p:sp>
        <p:nvSpPr>
          <p:cNvPr id="7" name="TextBox 7"/>
          <p:cNvSpPr txBox="1"/>
          <p:nvPr/>
        </p:nvSpPr>
        <p:spPr>
          <a:xfrm>
            <a:off x="479543" y="2494569"/>
            <a:ext cx="15245695" cy="1871774"/>
          </a:xfrm>
          <a:prstGeom prst="rect">
            <a:avLst/>
          </a:prstGeom>
        </p:spPr>
        <p:txBody>
          <a:bodyPr lIns="0" tIns="0" rIns="0" bIns="0" rtlCol="0" anchor="t">
            <a:spAutoFit/>
          </a:bodyPr>
          <a:lstStyle/>
          <a:p>
            <a:pPr algn="just">
              <a:lnSpc>
                <a:spcPts val="4479"/>
              </a:lnSpc>
              <a:spcBef>
                <a:spcPct val="0"/>
              </a:spcBef>
            </a:pPr>
            <a:r>
              <a:rPr lang="en-US" sz="3199" b="1">
                <a:solidFill>
                  <a:srgbClr val="000000"/>
                </a:solidFill>
                <a:latin typeface="Times New Roman Bold"/>
                <a:ea typeface="Times New Roman Bold"/>
                <a:cs typeface="Times New Roman Bold"/>
                <a:sym typeface="Times New Roman Bold"/>
              </a:rPr>
              <a:t>Text and Speech Translation</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The model translates known gestures into words. </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We have used pyttsx3 library to convert the recognized words into the appropriate speech. </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The text-to-speech output is a simple workaround, but it's a useful feature because it simulates a real-life dialogue.</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9" name="Date Placeholder 8">
            <a:extLst>
              <a:ext uri="{FF2B5EF4-FFF2-40B4-BE49-F238E27FC236}">
                <a16:creationId xmlns:a16="http://schemas.microsoft.com/office/drawing/2014/main" id="{FE154123-7E11-9711-6DD5-5AA6137246CB}"/>
              </a:ext>
            </a:extLst>
          </p:cNvPr>
          <p:cNvSpPr>
            <a:spLocks noGrp="1"/>
          </p:cNvSpPr>
          <p:nvPr>
            <p:ph type="dt" sz="half" idx="10"/>
          </p:nvPr>
        </p:nvSpPr>
        <p:spPr/>
        <p:txBody>
          <a:bodyPr/>
          <a:lstStyle/>
          <a:p>
            <a:fld id="{1127A7A2-E95A-434F-9D40-0C931F149A8D}" type="datetime1">
              <a:rPr lang="en-US" smtClean="0"/>
              <a:t>1/1/2025</a:t>
            </a:fld>
            <a:endParaRPr lang="en-US"/>
          </a:p>
        </p:txBody>
      </p:sp>
      <p:sp>
        <p:nvSpPr>
          <p:cNvPr id="10" name="Footer Placeholder 9">
            <a:extLst>
              <a:ext uri="{FF2B5EF4-FFF2-40B4-BE49-F238E27FC236}">
                <a16:creationId xmlns:a16="http://schemas.microsoft.com/office/drawing/2014/main" id="{A77F3A30-F085-FF3D-41D9-F0D423BC7F01}"/>
              </a:ext>
            </a:extLst>
          </p:cNvPr>
          <p:cNvSpPr>
            <a:spLocks noGrp="1"/>
          </p:cNvSpPr>
          <p:nvPr>
            <p:ph type="ftr" sz="quarter" idx="11"/>
          </p:nvPr>
        </p:nvSpPr>
        <p:spPr/>
        <p:txBody>
          <a:bodyPr/>
          <a:lstStyle/>
          <a:p>
            <a:r>
              <a:rPr lang="en-US"/>
              <a:t>SignSpeak, Dep of AIML</a:t>
            </a:r>
          </a:p>
        </p:txBody>
      </p:sp>
      <p:sp>
        <p:nvSpPr>
          <p:cNvPr id="11" name="TextBox 10"/>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2" name="TextBox 11"/>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25 of 47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937343" y="351392"/>
            <a:ext cx="10223507" cy="1284965"/>
            <a:chOff x="0" y="0"/>
            <a:chExt cx="2692611" cy="338427"/>
          </a:xfrm>
        </p:grpSpPr>
        <p:sp>
          <p:nvSpPr>
            <p:cNvPr id="6" name="Freeform 6"/>
            <p:cNvSpPr/>
            <p:nvPr/>
          </p:nvSpPr>
          <p:spPr>
            <a:xfrm>
              <a:off x="0" y="0"/>
              <a:ext cx="2692611" cy="338427"/>
            </a:xfrm>
            <a:custGeom>
              <a:avLst/>
              <a:gdLst/>
              <a:ahLst/>
              <a:cxnLst/>
              <a:rect l="l" t="t" r="r" b="b"/>
              <a:pathLst>
                <a:path w="2692611" h="338427">
                  <a:moveTo>
                    <a:pt x="0" y="0"/>
                  </a:moveTo>
                  <a:lnTo>
                    <a:pt x="2692611" y="0"/>
                  </a:lnTo>
                  <a:lnTo>
                    <a:pt x="2692611" y="338427"/>
                  </a:lnTo>
                  <a:lnTo>
                    <a:pt x="0" y="33842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2692611" cy="37652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37343" y="612470"/>
            <a:ext cx="10223507" cy="1327733"/>
          </a:xfrm>
          <a:prstGeom prst="rect">
            <a:avLst/>
          </a:prstGeom>
        </p:spPr>
        <p:txBody>
          <a:bodyPr lIns="0" tIns="0" rIns="0" bIns="0" rtlCol="0" anchor="t">
            <a:spAutoFit/>
          </a:bodyPr>
          <a:lstStyle/>
          <a:p>
            <a:pPr algn="ctr">
              <a:lnSpc>
                <a:spcPts val="5040"/>
              </a:lnSpc>
            </a:pPr>
            <a:r>
              <a:rPr lang="en-US" sz="3600" b="1">
                <a:solidFill>
                  <a:srgbClr val="FFFFFF"/>
                </a:solidFill>
                <a:latin typeface="Times New Roman Bold"/>
                <a:ea typeface="Times New Roman Bold"/>
                <a:cs typeface="Times New Roman Bold"/>
                <a:sym typeface="Times New Roman Bold"/>
              </a:rPr>
              <a:t>SYSTEM FLOWCHART/ METHODOLOGY</a:t>
            </a:r>
          </a:p>
          <a:p>
            <a:pPr marL="0" lvl="0" indent="0" algn="ctr">
              <a:lnSpc>
                <a:spcPts val="5040"/>
              </a:lnSpc>
              <a:spcBef>
                <a:spcPct val="0"/>
              </a:spcBef>
            </a:pPr>
            <a:endParaRPr lang="en-US" sz="3600" b="1">
              <a:solidFill>
                <a:srgbClr val="FFFFFF"/>
              </a:solidFill>
              <a:latin typeface="Times New Roman Bold"/>
              <a:ea typeface="Times New Roman Bold"/>
              <a:cs typeface="Times New Roman Bold"/>
              <a:sym typeface="Times New Roman Bold"/>
            </a:endParaRPr>
          </a:p>
        </p:txBody>
      </p:sp>
      <p:sp>
        <p:nvSpPr>
          <p:cNvPr id="9" name="TextBox 9"/>
          <p:cNvSpPr txBox="1"/>
          <p:nvPr/>
        </p:nvSpPr>
        <p:spPr>
          <a:xfrm>
            <a:off x="8205301" y="9858962"/>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5</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
        <p:nvSpPr>
          <p:cNvPr id="11" name="TextBox 10"/>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2" name="TextBox 11"/>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26 of 47</a:t>
            </a:r>
          </a:p>
        </p:txBody>
      </p:sp>
      <p:pic>
        <p:nvPicPr>
          <p:cNvPr id="15" name="Picture 14">
            <a:extLst>
              <a:ext uri="{FF2B5EF4-FFF2-40B4-BE49-F238E27FC236}">
                <a16:creationId xmlns:a16="http://schemas.microsoft.com/office/drawing/2014/main" id="{E398F37D-56B8-C556-9EFA-E827D90C3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01" y="2157515"/>
            <a:ext cx="16718034" cy="72531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7560766" y="112863"/>
            <a:ext cx="3166468" cy="1284965"/>
            <a:chOff x="0" y="0"/>
            <a:chExt cx="833967" cy="338427"/>
          </a:xfrm>
        </p:grpSpPr>
        <p:sp>
          <p:nvSpPr>
            <p:cNvPr id="6" name="Freeform 6"/>
            <p:cNvSpPr/>
            <p:nvPr/>
          </p:nvSpPr>
          <p:spPr>
            <a:xfrm>
              <a:off x="0" y="0"/>
              <a:ext cx="833967" cy="338427"/>
            </a:xfrm>
            <a:custGeom>
              <a:avLst/>
              <a:gdLst/>
              <a:ahLst/>
              <a:cxnLst/>
              <a:rect l="l" t="t" r="r" b="b"/>
              <a:pathLst>
                <a:path w="833967" h="338427">
                  <a:moveTo>
                    <a:pt x="0" y="0"/>
                  </a:moveTo>
                  <a:lnTo>
                    <a:pt x="833967" y="0"/>
                  </a:lnTo>
                  <a:lnTo>
                    <a:pt x="833967" y="338427"/>
                  </a:lnTo>
                  <a:lnTo>
                    <a:pt x="0" y="33842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833967" cy="37652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144000" y="1530933"/>
            <a:ext cx="7749705" cy="8257304"/>
          </a:xfrm>
          <a:custGeom>
            <a:avLst/>
            <a:gdLst/>
            <a:ahLst/>
            <a:cxnLst/>
            <a:rect l="l" t="t" r="r" b="b"/>
            <a:pathLst>
              <a:path w="7749705" h="8257304">
                <a:moveTo>
                  <a:pt x="0" y="0"/>
                </a:moveTo>
                <a:lnTo>
                  <a:pt x="7749705" y="0"/>
                </a:lnTo>
                <a:lnTo>
                  <a:pt x="7749705" y="8257304"/>
                </a:lnTo>
                <a:lnTo>
                  <a:pt x="0" y="8257304"/>
                </a:lnTo>
                <a:lnTo>
                  <a:pt x="0" y="0"/>
                </a:lnTo>
                <a:close/>
              </a:path>
            </a:pathLst>
          </a:custGeom>
          <a:blipFill>
            <a:blip r:embed="rId5"/>
            <a:stretch>
              <a:fillRect t="-1374" b="-1374"/>
            </a:stretch>
          </a:blipFill>
        </p:spPr>
      </p:sp>
      <p:sp>
        <p:nvSpPr>
          <p:cNvPr id="9" name="TextBox 9"/>
          <p:cNvSpPr txBox="1"/>
          <p:nvPr/>
        </p:nvSpPr>
        <p:spPr>
          <a:xfrm>
            <a:off x="7560766" y="339116"/>
            <a:ext cx="3166468"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DESIGN</a:t>
            </a:r>
          </a:p>
        </p:txBody>
      </p:sp>
      <p:sp>
        <p:nvSpPr>
          <p:cNvPr id="10" name="TextBox 10"/>
          <p:cNvSpPr txBox="1"/>
          <p:nvPr/>
        </p:nvSpPr>
        <p:spPr>
          <a:xfrm>
            <a:off x="12811252" y="9712037"/>
            <a:ext cx="899828"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13</a:t>
            </a:r>
          </a:p>
        </p:txBody>
      </p:sp>
      <p:sp>
        <p:nvSpPr>
          <p:cNvPr id="11" name="TextBox 11"/>
          <p:cNvSpPr txBox="1"/>
          <p:nvPr/>
        </p:nvSpPr>
        <p:spPr>
          <a:xfrm>
            <a:off x="4295247" y="1910775"/>
            <a:ext cx="2928161" cy="587985"/>
          </a:xfrm>
          <a:prstGeom prst="rect">
            <a:avLst/>
          </a:prstGeom>
        </p:spPr>
        <p:txBody>
          <a:bodyPr lIns="0" tIns="0" rIns="0" bIns="0" rtlCol="0" anchor="t">
            <a:spAutoFit/>
          </a:bodyPr>
          <a:lstStyle/>
          <a:p>
            <a:pPr algn="ctr">
              <a:lnSpc>
                <a:spcPts val="4339"/>
              </a:lnSpc>
              <a:spcBef>
                <a:spcPct val="0"/>
              </a:spcBef>
            </a:pPr>
            <a:r>
              <a:rPr lang="en-US" sz="3099">
                <a:solidFill>
                  <a:srgbClr val="010101"/>
                </a:solidFill>
                <a:latin typeface="Times New Roman"/>
                <a:ea typeface="Times New Roman"/>
                <a:cs typeface="Times New Roman"/>
                <a:sym typeface="Times New Roman"/>
              </a:rPr>
              <a:t>Use case diagram</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
        <p:nvSpPr>
          <p:cNvPr id="13" name="Date Placeholder 12">
            <a:extLst>
              <a:ext uri="{FF2B5EF4-FFF2-40B4-BE49-F238E27FC236}">
                <a16:creationId xmlns:a16="http://schemas.microsoft.com/office/drawing/2014/main" id="{6F937945-1CD5-2426-BE62-2049F7F20EE7}"/>
              </a:ext>
            </a:extLst>
          </p:cNvPr>
          <p:cNvSpPr>
            <a:spLocks noGrp="1"/>
          </p:cNvSpPr>
          <p:nvPr>
            <p:ph type="dt" sz="half" idx="10"/>
          </p:nvPr>
        </p:nvSpPr>
        <p:spPr/>
        <p:txBody>
          <a:bodyPr/>
          <a:lstStyle/>
          <a:p>
            <a:fld id="{60E95E49-32B4-48D4-8E20-201558078514}" type="datetime1">
              <a:rPr lang="en-US" smtClean="0"/>
              <a:t>1/1/2025</a:t>
            </a:fld>
            <a:endParaRPr lang="en-US"/>
          </a:p>
        </p:txBody>
      </p:sp>
      <p:sp>
        <p:nvSpPr>
          <p:cNvPr id="14" name="Footer Placeholder 13">
            <a:extLst>
              <a:ext uri="{FF2B5EF4-FFF2-40B4-BE49-F238E27FC236}">
                <a16:creationId xmlns:a16="http://schemas.microsoft.com/office/drawing/2014/main" id="{95DE6253-4B85-0CB6-83C0-456CC12C3F55}"/>
              </a:ext>
            </a:extLst>
          </p:cNvPr>
          <p:cNvSpPr>
            <a:spLocks noGrp="1"/>
          </p:cNvSpPr>
          <p:nvPr>
            <p:ph type="ftr" sz="quarter" idx="11"/>
          </p:nvPr>
        </p:nvSpPr>
        <p:spPr/>
        <p:txBody>
          <a:bodyPr/>
          <a:lstStyle/>
          <a:p>
            <a:r>
              <a:rPr lang="en-US"/>
              <a:t>SignSpeak, Dep of AIML</a:t>
            </a:r>
          </a:p>
        </p:txBody>
      </p:sp>
      <p:sp>
        <p:nvSpPr>
          <p:cNvPr id="15" name="TextBox 14"/>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6" name="TextBox 15"/>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7" name="TextBox 16"/>
          <p:cNvSpPr txBox="1"/>
          <p:nvPr/>
        </p:nvSpPr>
        <p:spPr>
          <a:xfrm>
            <a:off x="16916400" y="9921240"/>
            <a:ext cx="1371600" cy="274320"/>
          </a:xfrm>
          <a:prstGeom prst="rect">
            <a:avLst/>
          </a:prstGeom>
          <a:noFill/>
        </p:spPr>
        <p:txBody>
          <a:bodyPr wrap="none">
            <a:spAutoFit/>
          </a:bodyPr>
          <a:lstStyle/>
          <a:p>
            <a:pPr algn="r">
              <a:defRPr sz="1200"/>
            </a:pPr>
            <a:r>
              <a:t>Slide 27 of 47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642563" y="9609147"/>
            <a:ext cx="899828"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14</a:t>
            </a:r>
          </a:p>
        </p:txBody>
      </p:sp>
      <p:sp>
        <p:nvSpPr>
          <p:cNvPr id="7" name="TextBox 7"/>
          <p:cNvSpPr txBox="1"/>
          <p:nvPr/>
        </p:nvSpPr>
        <p:spPr>
          <a:xfrm>
            <a:off x="7571210" y="-123825"/>
            <a:ext cx="3145580" cy="604469"/>
          </a:xfrm>
          <a:prstGeom prst="rect">
            <a:avLst/>
          </a:prstGeom>
        </p:spPr>
        <p:txBody>
          <a:bodyPr lIns="0" tIns="0" rIns="0" bIns="0" rtlCol="0" anchor="t">
            <a:spAutoFit/>
          </a:bodyPr>
          <a:lstStyle/>
          <a:p>
            <a:pPr algn="ctr">
              <a:lnSpc>
                <a:spcPts val="4479"/>
              </a:lnSpc>
              <a:spcBef>
                <a:spcPct val="0"/>
              </a:spcBef>
            </a:pPr>
            <a:r>
              <a:rPr lang="en-US" sz="3199">
                <a:solidFill>
                  <a:srgbClr val="010101"/>
                </a:solidFill>
                <a:latin typeface="Times New Roman"/>
                <a:ea typeface="Times New Roman"/>
                <a:cs typeface="Times New Roman"/>
                <a:sym typeface="Times New Roman"/>
              </a:rPr>
              <a:t>Sequence diagram</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pic>
        <p:nvPicPr>
          <p:cNvPr id="9" name="Picture 8">
            <a:extLst>
              <a:ext uri="{FF2B5EF4-FFF2-40B4-BE49-F238E27FC236}">
                <a16:creationId xmlns:a16="http://schemas.microsoft.com/office/drawing/2014/main" id="{CC82EFCD-6665-0A85-227D-DB5A14FC7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868801"/>
            <a:ext cx="17526000" cy="8423808"/>
          </a:xfrm>
          <a:prstGeom prst="rect">
            <a:avLst/>
          </a:prstGeom>
        </p:spPr>
      </p:pic>
      <p:sp>
        <p:nvSpPr>
          <p:cNvPr id="10" name="Date Placeholder 9">
            <a:extLst>
              <a:ext uri="{FF2B5EF4-FFF2-40B4-BE49-F238E27FC236}">
                <a16:creationId xmlns:a16="http://schemas.microsoft.com/office/drawing/2014/main" id="{8ADB7D65-86FE-ABF7-1E67-ADAFCF4D0374}"/>
              </a:ext>
            </a:extLst>
          </p:cNvPr>
          <p:cNvSpPr>
            <a:spLocks noGrp="1"/>
          </p:cNvSpPr>
          <p:nvPr>
            <p:ph type="dt" sz="half" idx="10"/>
          </p:nvPr>
        </p:nvSpPr>
        <p:spPr/>
        <p:txBody>
          <a:bodyPr/>
          <a:lstStyle/>
          <a:p>
            <a:fld id="{15D11C1A-AF52-4A8C-AEB3-8A02C48B9899}" type="datetime1">
              <a:rPr lang="en-US" smtClean="0"/>
              <a:t>1/1/2025</a:t>
            </a:fld>
            <a:endParaRPr lang="en-US"/>
          </a:p>
        </p:txBody>
      </p:sp>
      <p:sp>
        <p:nvSpPr>
          <p:cNvPr id="11" name="Footer Placeholder 10">
            <a:extLst>
              <a:ext uri="{FF2B5EF4-FFF2-40B4-BE49-F238E27FC236}">
                <a16:creationId xmlns:a16="http://schemas.microsoft.com/office/drawing/2014/main" id="{B1F3BDC6-EEAC-7383-34D3-01CD77DCA610}"/>
              </a:ext>
            </a:extLst>
          </p:cNvPr>
          <p:cNvSpPr>
            <a:spLocks noGrp="1"/>
          </p:cNvSpPr>
          <p:nvPr>
            <p:ph type="ftr" sz="quarter" idx="11"/>
          </p:nvPr>
        </p:nvSpPr>
        <p:spPr/>
        <p:txBody>
          <a:bodyPr/>
          <a:lstStyle/>
          <a:p>
            <a:r>
              <a:rPr lang="en-US"/>
              <a:t>SignSpeak, Dep of AIML</a:t>
            </a:r>
          </a:p>
        </p:txBody>
      </p:sp>
      <p:sp>
        <p:nvSpPr>
          <p:cNvPr id="12" name="TextBox 11"/>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3" name="TextBox 12"/>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4" name="TextBox 13"/>
          <p:cNvSpPr txBox="1"/>
          <p:nvPr/>
        </p:nvSpPr>
        <p:spPr>
          <a:xfrm>
            <a:off x="16916400" y="9921240"/>
            <a:ext cx="1371600" cy="274320"/>
          </a:xfrm>
          <a:prstGeom prst="rect">
            <a:avLst/>
          </a:prstGeom>
          <a:noFill/>
        </p:spPr>
        <p:txBody>
          <a:bodyPr wrap="none">
            <a:spAutoFit/>
          </a:bodyPr>
          <a:lstStyle/>
          <a:p>
            <a:pPr algn="r">
              <a:defRPr sz="1200"/>
            </a:pPr>
            <a:r>
              <a:t>Slide 28 of 47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3304737"/>
            <a:ext cx="16230600" cy="5417788"/>
          </a:xfrm>
          <a:custGeom>
            <a:avLst/>
            <a:gdLst/>
            <a:ahLst/>
            <a:cxnLst/>
            <a:rect l="l" t="t" r="r" b="b"/>
            <a:pathLst>
              <a:path w="16230600" h="5417788">
                <a:moveTo>
                  <a:pt x="0" y="0"/>
                </a:moveTo>
                <a:lnTo>
                  <a:pt x="16230600" y="0"/>
                </a:lnTo>
                <a:lnTo>
                  <a:pt x="16230600" y="5417788"/>
                </a:lnTo>
                <a:lnTo>
                  <a:pt x="0" y="5417788"/>
                </a:lnTo>
                <a:lnTo>
                  <a:pt x="0" y="0"/>
                </a:lnTo>
                <a:close/>
              </a:path>
            </a:pathLst>
          </a:custGeom>
          <a:blipFill>
            <a:blip r:embed="rId5"/>
            <a:stretch>
              <a:fillRect/>
            </a:stretch>
          </a:blipFill>
        </p:spPr>
      </p:sp>
      <p:sp>
        <p:nvSpPr>
          <p:cNvPr id="6" name="TextBox 6"/>
          <p:cNvSpPr txBox="1"/>
          <p:nvPr/>
        </p:nvSpPr>
        <p:spPr>
          <a:xfrm>
            <a:off x="9642563" y="9609147"/>
            <a:ext cx="899828"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14</a:t>
            </a:r>
          </a:p>
        </p:txBody>
      </p:sp>
      <p:sp>
        <p:nvSpPr>
          <p:cNvPr id="7" name="TextBox 7"/>
          <p:cNvSpPr txBox="1"/>
          <p:nvPr/>
        </p:nvSpPr>
        <p:spPr>
          <a:xfrm>
            <a:off x="2010759" y="1095375"/>
            <a:ext cx="4970083" cy="604469"/>
          </a:xfrm>
          <a:prstGeom prst="rect">
            <a:avLst/>
          </a:prstGeom>
        </p:spPr>
        <p:txBody>
          <a:bodyPr lIns="0" tIns="0" rIns="0" bIns="0" rtlCol="0" anchor="t">
            <a:spAutoFit/>
          </a:bodyPr>
          <a:lstStyle/>
          <a:p>
            <a:pPr algn="ctr">
              <a:lnSpc>
                <a:spcPts val="4479"/>
              </a:lnSpc>
              <a:spcBef>
                <a:spcPct val="0"/>
              </a:spcBef>
            </a:pPr>
            <a:r>
              <a:rPr lang="en-US" sz="3199">
                <a:solidFill>
                  <a:srgbClr val="010101"/>
                </a:solidFill>
                <a:latin typeface="Times New Roman"/>
                <a:ea typeface="Times New Roman"/>
                <a:cs typeface="Times New Roman"/>
                <a:sym typeface="Times New Roman"/>
              </a:rPr>
              <a:t>Level 0 Data Flow Diagram </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
        <p:nvSpPr>
          <p:cNvPr id="9" name="Date Placeholder 8">
            <a:extLst>
              <a:ext uri="{FF2B5EF4-FFF2-40B4-BE49-F238E27FC236}">
                <a16:creationId xmlns:a16="http://schemas.microsoft.com/office/drawing/2014/main" id="{F867EE66-3A46-C51D-D329-F53F25A55BCB}"/>
              </a:ext>
            </a:extLst>
          </p:cNvPr>
          <p:cNvSpPr>
            <a:spLocks noGrp="1"/>
          </p:cNvSpPr>
          <p:nvPr>
            <p:ph type="dt" sz="half" idx="10"/>
          </p:nvPr>
        </p:nvSpPr>
        <p:spPr/>
        <p:txBody>
          <a:bodyPr/>
          <a:lstStyle/>
          <a:p>
            <a:fld id="{81E8ED36-6E85-48B1-BAB9-2C4895CC9B2C}" type="datetime1">
              <a:rPr lang="en-US" smtClean="0"/>
              <a:t>1/1/2025</a:t>
            </a:fld>
            <a:endParaRPr lang="en-US"/>
          </a:p>
        </p:txBody>
      </p:sp>
      <p:sp>
        <p:nvSpPr>
          <p:cNvPr id="10" name="Footer Placeholder 9">
            <a:extLst>
              <a:ext uri="{FF2B5EF4-FFF2-40B4-BE49-F238E27FC236}">
                <a16:creationId xmlns:a16="http://schemas.microsoft.com/office/drawing/2014/main" id="{03A9D6C9-6978-7898-5248-BE25D858613C}"/>
              </a:ext>
            </a:extLst>
          </p:cNvPr>
          <p:cNvSpPr>
            <a:spLocks noGrp="1"/>
          </p:cNvSpPr>
          <p:nvPr>
            <p:ph type="ftr" sz="quarter" idx="11"/>
          </p:nvPr>
        </p:nvSpPr>
        <p:spPr/>
        <p:txBody>
          <a:bodyPr/>
          <a:lstStyle/>
          <a:p>
            <a:r>
              <a:rPr lang="en-US"/>
              <a:t>SignSpeak, Dep of AIML</a:t>
            </a:r>
          </a:p>
        </p:txBody>
      </p:sp>
      <p:sp>
        <p:nvSpPr>
          <p:cNvPr id="11" name="TextBox 10"/>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2" name="TextBox 11"/>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29 of 47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0" y="0"/>
            <a:ext cx="18288000" cy="6356958"/>
          </a:xfrm>
          <a:custGeom>
            <a:avLst/>
            <a:gdLst/>
            <a:ahLst/>
            <a:cxnLst/>
            <a:rect l="l" t="t" r="r" b="b"/>
            <a:pathLst>
              <a:path w="18288000" h="6356958">
                <a:moveTo>
                  <a:pt x="0" y="0"/>
                </a:moveTo>
                <a:lnTo>
                  <a:pt x="18288000" y="0"/>
                </a:lnTo>
                <a:lnTo>
                  <a:pt x="18288000" y="6356958"/>
                </a:lnTo>
                <a:lnTo>
                  <a:pt x="0" y="6356958"/>
                </a:lnTo>
                <a:lnTo>
                  <a:pt x="0" y="0"/>
                </a:lnTo>
                <a:close/>
              </a:path>
            </a:pathLst>
          </a:custGeom>
          <a:blipFill>
            <a:blip r:embed="rId2"/>
            <a:stretch>
              <a:fillRect t="-133238" b="-133238"/>
            </a:stretch>
          </a:blipFill>
        </p:spPr>
      </p:sp>
      <p:grpSp>
        <p:nvGrpSpPr>
          <p:cNvPr id="6" name="Group 6"/>
          <p:cNvGrpSpPr/>
          <p:nvPr/>
        </p:nvGrpSpPr>
        <p:grpSpPr>
          <a:xfrm>
            <a:off x="3367558" y="3178479"/>
            <a:ext cx="11552885" cy="4042589"/>
            <a:chOff x="0" y="0"/>
            <a:chExt cx="3042735" cy="1064715"/>
          </a:xfrm>
        </p:grpSpPr>
        <p:sp>
          <p:nvSpPr>
            <p:cNvPr id="7" name="Freeform 7"/>
            <p:cNvSpPr/>
            <p:nvPr/>
          </p:nvSpPr>
          <p:spPr>
            <a:xfrm>
              <a:off x="0" y="0"/>
              <a:ext cx="3042735" cy="1064715"/>
            </a:xfrm>
            <a:custGeom>
              <a:avLst/>
              <a:gdLst/>
              <a:ahLst/>
              <a:cxnLst/>
              <a:rect l="l" t="t" r="r" b="b"/>
              <a:pathLst>
                <a:path w="3042735" h="1064715">
                  <a:moveTo>
                    <a:pt x="0" y="0"/>
                  </a:moveTo>
                  <a:lnTo>
                    <a:pt x="3042735" y="0"/>
                  </a:lnTo>
                  <a:lnTo>
                    <a:pt x="3042735" y="1064715"/>
                  </a:lnTo>
                  <a:lnTo>
                    <a:pt x="0" y="1064715"/>
                  </a:lnTo>
                  <a:close/>
                </a:path>
              </a:pathLst>
            </a:custGeom>
            <a:solidFill>
              <a:srgbClr val="145DA0"/>
            </a:solidFill>
            <a:ln cap="sq">
              <a:noFill/>
              <a:prstDash val="solid"/>
              <a:miter/>
            </a:ln>
          </p:spPr>
        </p:sp>
        <p:sp>
          <p:nvSpPr>
            <p:cNvPr id="8" name="TextBox 8"/>
            <p:cNvSpPr txBox="1"/>
            <p:nvPr/>
          </p:nvSpPr>
          <p:spPr>
            <a:xfrm>
              <a:off x="0" y="-38100"/>
              <a:ext cx="3042735" cy="110281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5984613" y="3340768"/>
            <a:ext cx="5748323" cy="697781"/>
          </a:xfrm>
          <a:prstGeom prst="rect">
            <a:avLst/>
          </a:prstGeom>
        </p:spPr>
        <p:txBody>
          <a:bodyPr lIns="0" tIns="0" rIns="0" bIns="0" rtlCol="0" anchor="t">
            <a:spAutoFit/>
          </a:bodyPr>
          <a:lstStyle/>
          <a:p>
            <a:pPr marL="0" lvl="0" indent="0" algn="ctr">
              <a:lnSpc>
                <a:spcPts val="5116"/>
              </a:lnSpc>
              <a:spcBef>
                <a:spcPct val="0"/>
              </a:spcBef>
            </a:pPr>
            <a:r>
              <a:rPr lang="en-US" sz="3654">
                <a:solidFill>
                  <a:srgbClr val="FDFDFD"/>
                </a:solidFill>
                <a:latin typeface="Times New Roman"/>
                <a:ea typeface="Times New Roman"/>
                <a:cs typeface="Times New Roman"/>
                <a:sym typeface="Times New Roman"/>
              </a:rPr>
              <a:t>ABSTRACT</a:t>
            </a:r>
          </a:p>
        </p:txBody>
      </p:sp>
      <p:sp>
        <p:nvSpPr>
          <p:cNvPr id="10" name="TextBox 10"/>
          <p:cNvSpPr txBox="1"/>
          <p:nvPr/>
        </p:nvSpPr>
        <p:spPr>
          <a:xfrm>
            <a:off x="3498429" y="4270065"/>
            <a:ext cx="11102924" cy="2547258"/>
          </a:xfrm>
          <a:prstGeom prst="rect">
            <a:avLst/>
          </a:prstGeom>
        </p:spPr>
        <p:txBody>
          <a:bodyPr lIns="0" tIns="0" rIns="0" bIns="0" rtlCol="0" anchor="t">
            <a:spAutoFit/>
          </a:bodyPr>
          <a:lstStyle/>
          <a:p>
            <a:pPr marL="268261" lvl="1" algn="just">
              <a:lnSpc>
                <a:spcPts val="4000"/>
              </a:lnSpc>
            </a:pPr>
            <a:r>
              <a:rPr lang="en-US" sz="2485" spc="-49" dirty="0">
                <a:solidFill>
                  <a:srgbClr val="FDFDFD"/>
                </a:solidFill>
                <a:latin typeface="Times New Roman"/>
                <a:ea typeface="Times New Roman"/>
                <a:cs typeface="Times New Roman"/>
                <a:sym typeface="Times New Roman"/>
              </a:rPr>
              <a:t>Sign Speak aims to create a web-based application that converts American Sign Language(ASL) gestures into text and audio using computer vision and machine learning techniques(CNN) to recognize hand gestures from video inputs. It addresses communication challenges faced by people who rely on sign language to communicate with non-signers.</a:t>
            </a:r>
          </a:p>
        </p:txBody>
      </p:sp>
      <p:sp>
        <p:nvSpPr>
          <p:cNvPr id="11" name="TextBox 10"/>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2" name="TextBox 11"/>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3 of 47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E7AA-AE3E-2A5C-8613-D8297D7175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8665D1-0EE8-E2D5-904C-C3560D2BF57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6206AEF0-0135-192A-FF99-4AE803C9E8F0}"/>
              </a:ext>
            </a:extLst>
          </p:cNvPr>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C5CD19A3-A4A8-EED2-8CCF-26F458171FD2}"/>
              </a:ext>
            </a:extLst>
          </p:cNvPr>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6" name="TextBox 6">
            <a:extLst>
              <a:ext uri="{FF2B5EF4-FFF2-40B4-BE49-F238E27FC236}">
                <a16:creationId xmlns:a16="http://schemas.microsoft.com/office/drawing/2014/main" id="{0729CEE3-74A2-02BB-52A2-914088AFBC05}"/>
              </a:ext>
            </a:extLst>
          </p:cNvPr>
          <p:cNvSpPr txBox="1"/>
          <p:nvPr/>
        </p:nvSpPr>
        <p:spPr>
          <a:xfrm>
            <a:off x="9642563" y="9609147"/>
            <a:ext cx="899828"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14</a:t>
            </a:r>
          </a:p>
        </p:txBody>
      </p:sp>
      <p:sp>
        <p:nvSpPr>
          <p:cNvPr id="7" name="TextBox 7">
            <a:extLst>
              <a:ext uri="{FF2B5EF4-FFF2-40B4-BE49-F238E27FC236}">
                <a16:creationId xmlns:a16="http://schemas.microsoft.com/office/drawing/2014/main" id="{154BF6E9-854E-76CC-4B60-F60998B5A90F}"/>
              </a:ext>
            </a:extLst>
          </p:cNvPr>
          <p:cNvSpPr txBox="1"/>
          <p:nvPr/>
        </p:nvSpPr>
        <p:spPr>
          <a:xfrm>
            <a:off x="2010759" y="1095375"/>
            <a:ext cx="4970083" cy="528991"/>
          </a:xfrm>
          <a:prstGeom prst="rect">
            <a:avLst/>
          </a:prstGeom>
        </p:spPr>
        <p:txBody>
          <a:bodyPr lIns="0" tIns="0" rIns="0" bIns="0" rtlCol="0" anchor="t">
            <a:spAutoFit/>
          </a:bodyPr>
          <a:lstStyle/>
          <a:p>
            <a:pPr algn="ctr">
              <a:lnSpc>
                <a:spcPts val="4479"/>
              </a:lnSpc>
              <a:spcBef>
                <a:spcPct val="0"/>
              </a:spcBef>
            </a:pPr>
            <a:r>
              <a:rPr lang="en-US" sz="3199" dirty="0">
                <a:solidFill>
                  <a:srgbClr val="010101"/>
                </a:solidFill>
                <a:latin typeface="Times New Roman"/>
                <a:ea typeface="Times New Roman"/>
                <a:cs typeface="Times New Roman"/>
                <a:sym typeface="Times New Roman"/>
              </a:rPr>
              <a:t>Level 1 Data Flow Diagram </a:t>
            </a:r>
          </a:p>
        </p:txBody>
      </p:sp>
      <p:sp>
        <p:nvSpPr>
          <p:cNvPr id="8" name="TextBox 8">
            <a:extLst>
              <a:ext uri="{FF2B5EF4-FFF2-40B4-BE49-F238E27FC236}">
                <a16:creationId xmlns:a16="http://schemas.microsoft.com/office/drawing/2014/main" id="{686136E7-1EC5-09CB-B268-C99C04C6365C}"/>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28</a:t>
            </a:r>
          </a:p>
        </p:txBody>
      </p:sp>
      <p:sp>
        <p:nvSpPr>
          <p:cNvPr id="9" name="Date Placeholder 8">
            <a:extLst>
              <a:ext uri="{FF2B5EF4-FFF2-40B4-BE49-F238E27FC236}">
                <a16:creationId xmlns:a16="http://schemas.microsoft.com/office/drawing/2014/main" id="{603D774E-279E-FD7D-F543-DD20E7AA275E}"/>
              </a:ext>
            </a:extLst>
          </p:cNvPr>
          <p:cNvSpPr>
            <a:spLocks noGrp="1"/>
          </p:cNvSpPr>
          <p:nvPr>
            <p:ph type="dt" sz="half" idx="10"/>
          </p:nvPr>
        </p:nvSpPr>
        <p:spPr/>
        <p:txBody>
          <a:bodyPr/>
          <a:lstStyle/>
          <a:p>
            <a:fld id="{81E8ED36-6E85-48B1-BAB9-2C4895CC9B2C}" type="datetime1">
              <a:rPr lang="en-US" smtClean="0"/>
              <a:t>1/1/2025</a:t>
            </a:fld>
            <a:endParaRPr lang="en-US"/>
          </a:p>
        </p:txBody>
      </p:sp>
      <p:sp>
        <p:nvSpPr>
          <p:cNvPr id="10" name="Footer Placeholder 9">
            <a:extLst>
              <a:ext uri="{FF2B5EF4-FFF2-40B4-BE49-F238E27FC236}">
                <a16:creationId xmlns:a16="http://schemas.microsoft.com/office/drawing/2014/main" id="{5BF854E6-D73F-5990-6CB8-CB3AA4F40F9A}"/>
              </a:ext>
            </a:extLst>
          </p:cNvPr>
          <p:cNvSpPr>
            <a:spLocks noGrp="1"/>
          </p:cNvSpPr>
          <p:nvPr>
            <p:ph type="ftr" sz="quarter" idx="11"/>
          </p:nvPr>
        </p:nvSpPr>
        <p:spPr/>
        <p:txBody>
          <a:bodyPr/>
          <a:lstStyle/>
          <a:p>
            <a:r>
              <a:rPr lang="en-US"/>
              <a:t>SignSpeak, Dep of AIML</a:t>
            </a:r>
          </a:p>
        </p:txBody>
      </p:sp>
      <p:pic>
        <p:nvPicPr>
          <p:cNvPr id="11" name="Picture 10">
            <a:extLst>
              <a:ext uri="{FF2B5EF4-FFF2-40B4-BE49-F238E27FC236}">
                <a16:creationId xmlns:a16="http://schemas.microsoft.com/office/drawing/2014/main" id="{C54C913A-61F7-C09A-CAF6-2D4965D4EA02}"/>
              </a:ext>
            </a:extLst>
          </p:cNvPr>
          <p:cNvPicPr>
            <a:picLocks noChangeAspect="1"/>
          </p:cNvPicPr>
          <p:nvPr/>
        </p:nvPicPr>
        <p:blipFill>
          <a:blip r:embed="rId5">
            <a:extLst>
              <a:ext uri="{28A0092B-C50C-407E-A947-70E740481C1C}">
                <a14:useLocalDpi xmlns:a14="http://schemas.microsoft.com/office/drawing/2010/main" val="0"/>
              </a:ext>
            </a:extLst>
          </a:blip>
          <a:srcRect t="28305"/>
          <a:stretch>
            <a:fillRect/>
          </a:stretch>
        </p:blipFill>
        <p:spPr>
          <a:xfrm>
            <a:off x="2286000" y="1636920"/>
            <a:ext cx="14973300" cy="8000356"/>
          </a:xfrm>
          <a:prstGeom prst="rect">
            <a:avLst/>
          </a:prstGeom>
        </p:spPr>
      </p:pic>
      <p:sp>
        <p:nvSpPr>
          <p:cNvPr id="12" name="TextBox 11"/>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3" name="TextBox 12"/>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4" name="TextBox 13"/>
          <p:cNvSpPr txBox="1"/>
          <p:nvPr/>
        </p:nvSpPr>
        <p:spPr>
          <a:xfrm>
            <a:off x="16916400" y="9921240"/>
            <a:ext cx="1371600" cy="274320"/>
          </a:xfrm>
          <a:prstGeom prst="rect">
            <a:avLst/>
          </a:prstGeom>
          <a:noFill/>
        </p:spPr>
        <p:txBody>
          <a:bodyPr wrap="none">
            <a:spAutoFit/>
          </a:bodyPr>
          <a:lstStyle/>
          <a:p>
            <a:pPr algn="r">
              <a:defRPr sz="1200"/>
            </a:pPr>
            <a:r>
              <a:t>Slide 30 of 47</a:t>
            </a:r>
          </a:p>
        </p:txBody>
      </p:sp>
    </p:spTree>
    <p:extLst>
      <p:ext uri="{BB962C8B-B14F-4D97-AF65-F5344CB8AC3E}">
        <p14:creationId xmlns:p14="http://schemas.microsoft.com/office/powerpoint/2010/main" val="1784294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7359874" y="112863"/>
            <a:ext cx="3796432" cy="1056365"/>
            <a:chOff x="0" y="0"/>
            <a:chExt cx="999883" cy="278220"/>
          </a:xfrm>
        </p:grpSpPr>
        <p:sp>
          <p:nvSpPr>
            <p:cNvPr id="6" name="Freeform 6"/>
            <p:cNvSpPr/>
            <p:nvPr/>
          </p:nvSpPr>
          <p:spPr>
            <a:xfrm>
              <a:off x="0" y="0"/>
              <a:ext cx="999883" cy="278220"/>
            </a:xfrm>
            <a:custGeom>
              <a:avLst/>
              <a:gdLst/>
              <a:ahLst/>
              <a:cxnLst/>
              <a:rect l="l" t="t" r="r" b="b"/>
              <a:pathLst>
                <a:path w="999883" h="278220">
                  <a:moveTo>
                    <a:pt x="0" y="0"/>
                  </a:moveTo>
                  <a:lnTo>
                    <a:pt x="999883" y="0"/>
                  </a:lnTo>
                  <a:lnTo>
                    <a:pt x="999883" y="278220"/>
                  </a:lnTo>
                  <a:lnTo>
                    <a:pt x="0" y="278220"/>
                  </a:lnTo>
                  <a:close/>
                </a:path>
              </a:pathLst>
            </a:custGeom>
            <a:solidFill>
              <a:srgbClr val="145DA0"/>
            </a:solidFill>
            <a:ln w="38100" cap="sq">
              <a:solidFill>
                <a:srgbClr val="FFFFFF"/>
              </a:solidFill>
              <a:prstDash val="solid"/>
              <a:miter/>
            </a:ln>
          </p:spPr>
        </p:sp>
        <p:sp>
          <p:nvSpPr>
            <p:cNvPr id="7" name="TextBox 7"/>
            <p:cNvSpPr txBox="1"/>
            <p:nvPr/>
          </p:nvSpPr>
          <p:spPr>
            <a:xfrm>
              <a:off x="0" y="-38100"/>
              <a:ext cx="999883" cy="316320"/>
            </a:xfrm>
            <a:prstGeom prst="rect">
              <a:avLst/>
            </a:prstGeom>
          </p:spPr>
          <p:txBody>
            <a:bodyPr lIns="50800" tIns="50800" rIns="50800" bIns="50800" rtlCol="0" anchor="ctr"/>
            <a:lstStyle/>
            <a:p>
              <a:pPr algn="ctr">
                <a:lnSpc>
                  <a:spcPts val="2659"/>
                </a:lnSpc>
              </a:pPr>
              <a:endParaRPr/>
            </a:p>
          </p:txBody>
        </p:sp>
      </p:grpSp>
      <p:graphicFrame>
        <p:nvGraphicFramePr>
          <p:cNvPr id="8" name="Table 8"/>
          <p:cNvGraphicFramePr>
            <a:graphicFrameLocks noGrp="1"/>
          </p:cNvGraphicFramePr>
          <p:nvPr>
            <p:extLst>
              <p:ext uri="{D42A27DB-BD31-4B8C-83A1-F6EECF244321}">
                <p14:modId xmlns:p14="http://schemas.microsoft.com/office/powerpoint/2010/main" val="3418503306"/>
              </p:ext>
            </p:extLst>
          </p:nvPr>
        </p:nvGraphicFramePr>
        <p:xfrm>
          <a:off x="513974" y="1169229"/>
          <a:ext cx="17260052" cy="8797923"/>
        </p:xfrm>
        <a:graphic>
          <a:graphicData uri="http://schemas.openxmlformats.org/drawingml/2006/table">
            <a:tbl>
              <a:tblPr/>
              <a:tblGrid>
                <a:gridCol w="4315013">
                  <a:extLst>
                    <a:ext uri="{9D8B030D-6E8A-4147-A177-3AD203B41FA5}">
                      <a16:colId xmlns:a16="http://schemas.microsoft.com/office/drawing/2014/main" val="20000"/>
                    </a:ext>
                  </a:extLst>
                </a:gridCol>
                <a:gridCol w="4315013">
                  <a:extLst>
                    <a:ext uri="{9D8B030D-6E8A-4147-A177-3AD203B41FA5}">
                      <a16:colId xmlns:a16="http://schemas.microsoft.com/office/drawing/2014/main" val="20001"/>
                    </a:ext>
                  </a:extLst>
                </a:gridCol>
                <a:gridCol w="4315013">
                  <a:extLst>
                    <a:ext uri="{9D8B030D-6E8A-4147-A177-3AD203B41FA5}">
                      <a16:colId xmlns:a16="http://schemas.microsoft.com/office/drawing/2014/main" val="20002"/>
                    </a:ext>
                  </a:extLst>
                </a:gridCol>
                <a:gridCol w="4315013">
                  <a:extLst>
                    <a:ext uri="{9D8B030D-6E8A-4147-A177-3AD203B41FA5}">
                      <a16:colId xmlns:a16="http://schemas.microsoft.com/office/drawing/2014/main" val="20003"/>
                    </a:ext>
                  </a:extLst>
                </a:gridCol>
              </a:tblGrid>
              <a:tr h="1748780">
                <a:tc>
                  <a:txBody>
                    <a:bodyPr/>
                    <a:lstStyle/>
                    <a:p>
                      <a:pPr algn="l">
                        <a:lnSpc>
                          <a:spcPts val="4480"/>
                        </a:lnSpc>
                        <a:defRPr/>
                      </a:pPr>
                      <a:r>
                        <a:rPr lang="en-US" sz="3200">
                          <a:solidFill>
                            <a:srgbClr val="000000"/>
                          </a:solidFill>
                          <a:latin typeface="Times New Roman"/>
                          <a:ea typeface="Times New Roman"/>
                          <a:cs typeface="Times New Roman"/>
                          <a:sym typeface="Times New Roman"/>
                        </a:rPr>
                        <a:t>TC ID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Test Case Description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Input/Action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Expected Result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656781">
                <a:tc>
                  <a:txBody>
                    <a:bodyPr/>
                    <a:lstStyle/>
                    <a:p>
                      <a:pPr algn="l">
                        <a:lnSpc>
                          <a:spcPts val="3359"/>
                        </a:lnSpc>
                        <a:defRPr/>
                      </a:pPr>
                      <a:r>
                        <a:rPr lang="en-US" sz="2399">
                          <a:solidFill>
                            <a:srgbClr val="000000"/>
                          </a:solidFill>
                          <a:latin typeface="Times New Roman"/>
                          <a:ea typeface="Times New Roman"/>
                          <a:cs typeface="Times New Roman"/>
                          <a:sym typeface="Times New Roman"/>
                        </a:rPr>
                        <a:t>TC-001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Verify navigation to all pages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Click on navigation links (e.g., Home, Detect, Collect Data)</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TC-001	Verify navigation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656781">
                <a:tc>
                  <a:txBody>
                    <a:bodyPr/>
                    <a:lstStyle/>
                    <a:p>
                      <a:pPr algn="l">
                        <a:lnSpc>
                          <a:spcPts val="3359"/>
                        </a:lnSpc>
                        <a:defRPr/>
                      </a:pPr>
                      <a:r>
                        <a:rPr lang="en-US" sz="2399">
                          <a:solidFill>
                            <a:srgbClr val="000000"/>
                          </a:solidFill>
                          <a:latin typeface="Times New Roman"/>
                          <a:ea typeface="Times New Roman"/>
                          <a:cs typeface="Times New Roman"/>
                          <a:sym typeface="Times New Roman"/>
                        </a:rPr>
                        <a:t>TC-002</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Check unexpected actions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Random clicks, or rapid repeated clicks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Website doesn’t crash; appropriate messages are shown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2059534">
                <a:tc>
                  <a:txBody>
                    <a:bodyPr/>
                    <a:lstStyle/>
                    <a:p>
                      <a:pPr algn="l">
                        <a:lnSpc>
                          <a:spcPts val="3359"/>
                        </a:lnSpc>
                        <a:defRPr/>
                      </a:pPr>
                      <a:r>
                        <a:rPr lang="en-US" sz="2399">
                          <a:solidFill>
                            <a:srgbClr val="000000"/>
                          </a:solidFill>
                          <a:latin typeface="Times New Roman"/>
                          <a:ea typeface="Times New Roman"/>
                          <a:cs typeface="Times New Roman"/>
                          <a:sym typeface="Times New Roman"/>
                        </a:rPr>
                        <a:t>TC-003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Check the representation of results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use real-time input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Detected letters/words/sentences displayed accurately on the screen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1656781">
                <a:tc>
                  <a:txBody>
                    <a:bodyPr/>
                    <a:lstStyle/>
                    <a:p>
                      <a:pPr algn="l">
                        <a:lnSpc>
                          <a:spcPts val="3359"/>
                        </a:lnSpc>
                        <a:defRPr/>
                      </a:pPr>
                      <a:r>
                        <a:rPr lang="en-US" sz="2399" dirty="0">
                          <a:solidFill>
                            <a:srgbClr val="000000"/>
                          </a:solidFill>
                          <a:latin typeface="Times New Roman"/>
                          <a:ea typeface="Times New Roman"/>
                          <a:cs typeface="Times New Roman"/>
                          <a:sym typeface="Times New Roman"/>
                        </a:rPr>
                        <a:t>TC-004</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Test TTS output clarity</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Input detected sentence for TTS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dirty="0">
                          <a:solidFill>
                            <a:srgbClr val="000000"/>
                          </a:solidFill>
                          <a:latin typeface="Times New Roman"/>
                          <a:ea typeface="Times New Roman"/>
                          <a:cs typeface="Times New Roman"/>
                          <a:sym typeface="Times New Roman"/>
                        </a:rPr>
                        <a:t>Voice output matches displayed text with proper clarity</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7560766" y="339116"/>
            <a:ext cx="3166468"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TEST CASES</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sp>
        <p:nvSpPr>
          <p:cNvPr id="11" name="Date Placeholder 10">
            <a:extLst>
              <a:ext uri="{FF2B5EF4-FFF2-40B4-BE49-F238E27FC236}">
                <a16:creationId xmlns:a16="http://schemas.microsoft.com/office/drawing/2014/main" id="{E3B2A0F9-A88F-43C8-1C61-88892E957E60}"/>
              </a:ext>
            </a:extLst>
          </p:cNvPr>
          <p:cNvSpPr>
            <a:spLocks noGrp="1"/>
          </p:cNvSpPr>
          <p:nvPr>
            <p:ph type="dt" sz="half" idx="10"/>
          </p:nvPr>
        </p:nvSpPr>
        <p:spPr/>
        <p:txBody>
          <a:bodyPr/>
          <a:lstStyle/>
          <a:p>
            <a:fld id="{5541E8FE-A5F5-4968-89DE-39A20664D038}" type="datetime1">
              <a:rPr lang="en-US" smtClean="0"/>
              <a:t>1/1/2025</a:t>
            </a:fld>
            <a:endParaRPr lang="en-US"/>
          </a:p>
        </p:txBody>
      </p:sp>
      <p:sp>
        <p:nvSpPr>
          <p:cNvPr id="12" name="Footer Placeholder 11">
            <a:extLst>
              <a:ext uri="{FF2B5EF4-FFF2-40B4-BE49-F238E27FC236}">
                <a16:creationId xmlns:a16="http://schemas.microsoft.com/office/drawing/2014/main" id="{3DE16BE6-A54D-215A-2B23-470836BE946A}"/>
              </a:ext>
            </a:extLst>
          </p:cNvPr>
          <p:cNvSpPr>
            <a:spLocks noGrp="1"/>
          </p:cNvSpPr>
          <p:nvPr>
            <p:ph type="ftr" sz="quarter" idx="11"/>
          </p:nvPr>
        </p:nvSpPr>
        <p:spPr/>
        <p:txBody>
          <a:bodyPr/>
          <a:lstStyle/>
          <a:p>
            <a:r>
              <a:rPr lang="en-US"/>
              <a:t>SignSpeak, Dep of AIML</a:t>
            </a:r>
          </a:p>
        </p:txBody>
      </p:sp>
      <p:sp>
        <p:nvSpPr>
          <p:cNvPr id="13" name="TextBox 12"/>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4" name="TextBox 13"/>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5" name="TextBox 14"/>
          <p:cNvSpPr txBox="1"/>
          <p:nvPr/>
        </p:nvSpPr>
        <p:spPr>
          <a:xfrm>
            <a:off x="16916400" y="9921240"/>
            <a:ext cx="1371600" cy="274320"/>
          </a:xfrm>
          <a:prstGeom prst="rect">
            <a:avLst/>
          </a:prstGeom>
          <a:noFill/>
        </p:spPr>
        <p:txBody>
          <a:bodyPr wrap="none">
            <a:spAutoFit/>
          </a:bodyPr>
          <a:lstStyle/>
          <a:p>
            <a:pPr algn="r">
              <a:defRPr sz="1200"/>
            </a:pPr>
            <a:r>
              <a:t>Slide 31 of 47</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aphicFrame>
        <p:nvGraphicFramePr>
          <p:cNvPr id="5" name="Table 5"/>
          <p:cNvGraphicFramePr>
            <a:graphicFrameLocks noGrp="1"/>
          </p:cNvGraphicFramePr>
          <p:nvPr/>
        </p:nvGraphicFramePr>
        <p:xfrm>
          <a:off x="513974" y="485042"/>
          <a:ext cx="17260052" cy="7077559"/>
        </p:xfrm>
        <a:graphic>
          <a:graphicData uri="http://schemas.openxmlformats.org/drawingml/2006/table">
            <a:tbl>
              <a:tblPr/>
              <a:tblGrid>
                <a:gridCol w="4315013">
                  <a:extLst>
                    <a:ext uri="{9D8B030D-6E8A-4147-A177-3AD203B41FA5}">
                      <a16:colId xmlns:a16="http://schemas.microsoft.com/office/drawing/2014/main" val="20000"/>
                    </a:ext>
                  </a:extLst>
                </a:gridCol>
                <a:gridCol w="4315013">
                  <a:extLst>
                    <a:ext uri="{9D8B030D-6E8A-4147-A177-3AD203B41FA5}">
                      <a16:colId xmlns:a16="http://schemas.microsoft.com/office/drawing/2014/main" val="20001"/>
                    </a:ext>
                  </a:extLst>
                </a:gridCol>
                <a:gridCol w="4315013">
                  <a:extLst>
                    <a:ext uri="{9D8B030D-6E8A-4147-A177-3AD203B41FA5}">
                      <a16:colId xmlns:a16="http://schemas.microsoft.com/office/drawing/2014/main" val="20002"/>
                    </a:ext>
                  </a:extLst>
                </a:gridCol>
                <a:gridCol w="4315013">
                  <a:extLst>
                    <a:ext uri="{9D8B030D-6E8A-4147-A177-3AD203B41FA5}">
                      <a16:colId xmlns:a16="http://schemas.microsoft.com/office/drawing/2014/main" val="20003"/>
                    </a:ext>
                  </a:extLst>
                </a:gridCol>
              </a:tblGrid>
              <a:tr h="1829607">
                <a:tc>
                  <a:txBody>
                    <a:bodyPr/>
                    <a:lstStyle/>
                    <a:p>
                      <a:pPr algn="l">
                        <a:lnSpc>
                          <a:spcPts val="4480"/>
                        </a:lnSpc>
                        <a:defRPr/>
                      </a:pPr>
                      <a:r>
                        <a:rPr lang="en-US" sz="3200">
                          <a:solidFill>
                            <a:srgbClr val="000000"/>
                          </a:solidFill>
                          <a:latin typeface="Times New Roman"/>
                          <a:ea typeface="Times New Roman"/>
                          <a:cs typeface="Times New Roman"/>
                          <a:sym typeface="Times New Roman"/>
                        </a:rPr>
                        <a:t>TC ID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Test Case Description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Input/Action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Expected Result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311988">
                <a:tc>
                  <a:txBody>
                    <a:bodyPr/>
                    <a:lstStyle/>
                    <a:p>
                      <a:pPr algn="l">
                        <a:lnSpc>
                          <a:spcPts val="3359"/>
                        </a:lnSpc>
                        <a:defRPr/>
                      </a:pPr>
                      <a:r>
                        <a:rPr lang="en-US" sz="2400">
                          <a:solidFill>
                            <a:srgbClr val="000000"/>
                          </a:solidFill>
                          <a:latin typeface="Times New Roman"/>
                          <a:ea typeface="Times New Roman"/>
                          <a:cs typeface="Times New Roman"/>
                          <a:sym typeface="Times New Roman"/>
                        </a:rPr>
                        <a:t>TC-005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 Login with valid credential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Valid username and password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User is redirected to the dashboarD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311988">
                <a:tc>
                  <a:txBody>
                    <a:bodyPr/>
                    <a:lstStyle/>
                    <a:p>
                      <a:pPr algn="l">
                        <a:lnSpc>
                          <a:spcPts val="3359"/>
                        </a:lnSpc>
                        <a:defRPr/>
                      </a:pPr>
                      <a:r>
                        <a:rPr lang="en-US" sz="2400">
                          <a:solidFill>
                            <a:srgbClr val="000000"/>
                          </a:solidFill>
                          <a:latin typeface="Times New Roman"/>
                          <a:ea typeface="Times New Roman"/>
                          <a:cs typeface="Times New Roman"/>
                          <a:sym typeface="Times New Roman"/>
                        </a:rPr>
                        <a:t>TC-006</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Login with invalid credential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Invalid username or password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 Error message "Invalid credentials"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311988">
                <a:tc>
                  <a:txBody>
                    <a:bodyPr/>
                    <a:lstStyle/>
                    <a:p>
                      <a:pPr algn="l">
                        <a:lnSpc>
                          <a:spcPts val="3359"/>
                        </a:lnSpc>
                        <a:defRPr/>
                      </a:pPr>
                      <a:r>
                        <a:rPr lang="en-US" sz="2400">
                          <a:solidFill>
                            <a:srgbClr val="000000"/>
                          </a:solidFill>
                          <a:latin typeface="Times New Roman"/>
                          <a:ea typeface="Times New Roman"/>
                          <a:cs typeface="Times New Roman"/>
                          <a:sym typeface="Times New Roman"/>
                        </a:rPr>
                        <a:t>TC-007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Sign up with valid details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Valid username, email, password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Account is created, redirected to login page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1311988">
                <a:tc>
                  <a:txBody>
                    <a:bodyPr/>
                    <a:lstStyle/>
                    <a:p>
                      <a:pPr algn="l">
                        <a:lnSpc>
                          <a:spcPts val="3359"/>
                        </a:lnSpc>
                        <a:defRPr/>
                      </a:pPr>
                      <a:r>
                        <a:rPr lang="en-US" sz="2400" dirty="0">
                          <a:solidFill>
                            <a:srgbClr val="000000"/>
                          </a:solidFill>
                          <a:latin typeface="Times New Roman"/>
                          <a:ea typeface="Times New Roman"/>
                          <a:cs typeface="Times New Roman"/>
                          <a:sym typeface="Times New Roman"/>
                        </a:rPr>
                        <a:t>TC-008</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Sign up with invalid details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Missing or invalid details (e.g., empty fields)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dirty="0">
                          <a:solidFill>
                            <a:srgbClr val="000000"/>
                          </a:solidFill>
                          <a:latin typeface="Times New Roman"/>
                          <a:ea typeface="Times New Roman"/>
                          <a:cs typeface="Times New Roman"/>
                          <a:sym typeface="Times New Roman"/>
                        </a:rPr>
                        <a:t>Error message "Please fill in all fields"</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
        <p:nvSpPr>
          <p:cNvPr id="7" name="Date Placeholder 6">
            <a:extLst>
              <a:ext uri="{FF2B5EF4-FFF2-40B4-BE49-F238E27FC236}">
                <a16:creationId xmlns:a16="http://schemas.microsoft.com/office/drawing/2014/main" id="{10512119-AF79-B0F1-CF0B-AC0BE30BB068}"/>
              </a:ext>
            </a:extLst>
          </p:cNvPr>
          <p:cNvSpPr>
            <a:spLocks noGrp="1"/>
          </p:cNvSpPr>
          <p:nvPr>
            <p:ph type="dt" sz="half" idx="10"/>
          </p:nvPr>
        </p:nvSpPr>
        <p:spPr/>
        <p:txBody>
          <a:bodyPr/>
          <a:lstStyle/>
          <a:p>
            <a:fld id="{2254FBCA-1280-4FBE-A052-AEEFF7EEE21C}" type="datetime1">
              <a:rPr lang="en-US" smtClean="0"/>
              <a:t>1/1/2025</a:t>
            </a:fld>
            <a:endParaRPr lang="en-US"/>
          </a:p>
        </p:txBody>
      </p:sp>
      <p:sp>
        <p:nvSpPr>
          <p:cNvPr id="8" name="Footer Placeholder 7">
            <a:extLst>
              <a:ext uri="{FF2B5EF4-FFF2-40B4-BE49-F238E27FC236}">
                <a16:creationId xmlns:a16="http://schemas.microsoft.com/office/drawing/2014/main" id="{1B2965AC-3D0C-4470-961F-56361D726481}"/>
              </a:ext>
            </a:extLst>
          </p:cNvPr>
          <p:cNvSpPr>
            <a:spLocks noGrp="1"/>
          </p:cNvSpPr>
          <p:nvPr>
            <p:ph type="ftr" sz="quarter" idx="11"/>
          </p:nvPr>
        </p:nvSpPr>
        <p:spPr/>
        <p:txBody>
          <a:bodyPr/>
          <a:lstStyle/>
          <a:p>
            <a:r>
              <a:rPr lang="en-US"/>
              <a:t>SignSpeak, Dep of AIML</a:t>
            </a:r>
          </a:p>
        </p:txBody>
      </p:sp>
      <p:sp>
        <p:nvSpPr>
          <p:cNvPr id="9" name="TextBox 8"/>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0" name="TextBox 9"/>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1" name="TextBox 10"/>
          <p:cNvSpPr txBox="1"/>
          <p:nvPr/>
        </p:nvSpPr>
        <p:spPr>
          <a:xfrm>
            <a:off x="16916400" y="9921240"/>
            <a:ext cx="1371600" cy="274320"/>
          </a:xfrm>
          <a:prstGeom prst="rect">
            <a:avLst/>
          </a:prstGeom>
          <a:noFill/>
        </p:spPr>
        <p:txBody>
          <a:bodyPr wrap="none">
            <a:spAutoFit/>
          </a:bodyPr>
          <a:lstStyle/>
          <a:p>
            <a:pPr algn="r">
              <a:defRPr sz="1200"/>
            </a:pPr>
            <a:r>
              <a:t>Slide 32 of 47</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29309"/>
            <a:ext cx="7523780" cy="428991"/>
            <a:chOff x="0" y="0"/>
            <a:chExt cx="2106826" cy="120127"/>
          </a:xfrm>
        </p:grpSpPr>
        <p:sp>
          <p:nvSpPr>
            <p:cNvPr id="6" name="Freeform 6"/>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7" name="TextBox 7"/>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8938736" y="2648390"/>
            <a:ext cx="7992427" cy="5964348"/>
          </a:xfrm>
          <a:custGeom>
            <a:avLst/>
            <a:gdLst/>
            <a:ahLst/>
            <a:cxnLst/>
            <a:rect l="l" t="t" r="r" b="b"/>
            <a:pathLst>
              <a:path w="7992427" h="5964348">
                <a:moveTo>
                  <a:pt x="0" y="0"/>
                </a:moveTo>
                <a:lnTo>
                  <a:pt x="7992427" y="0"/>
                </a:lnTo>
                <a:lnTo>
                  <a:pt x="7992427" y="5964348"/>
                </a:lnTo>
                <a:lnTo>
                  <a:pt x="0" y="5964348"/>
                </a:lnTo>
                <a:lnTo>
                  <a:pt x="0" y="0"/>
                </a:lnTo>
                <a:close/>
              </a:path>
            </a:pathLst>
          </a:custGeom>
          <a:blipFill>
            <a:blip r:embed="rId2"/>
            <a:stretch>
              <a:fillRect/>
            </a:stretch>
          </a:blipFill>
        </p:spPr>
      </p:sp>
      <p:sp>
        <p:nvSpPr>
          <p:cNvPr id="15" name="TextBox 15"/>
          <p:cNvSpPr txBox="1"/>
          <p:nvPr/>
        </p:nvSpPr>
        <p:spPr>
          <a:xfrm>
            <a:off x="2845844" y="3092144"/>
            <a:ext cx="3889492" cy="974413"/>
          </a:xfrm>
          <a:prstGeom prst="rect">
            <a:avLst/>
          </a:prstGeom>
        </p:spPr>
        <p:txBody>
          <a:bodyPr lIns="0" tIns="0" rIns="0" bIns="0" rtlCol="0" anchor="t">
            <a:spAutoFit/>
          </a:bodyPr>
          <a:lstStyle/>
          <a:p>
            <a:pPr marL="0" lvl="0" indent="0" algn="l">
              <a:lnSpc>
                <a:spcPts val="7902"/>
              </a:lnSpc>
              <a:spcBef>
                <a:spcPct val="0"/>
              </a:spcBef>
            </a:pPr>
            <a:r>
              <a:rPr lang="en-US" sz="5644">
                <a:solidFill>
                  <a:srgbClr val="FDFDFD"/>
                </a:solidFill>
                <a:latin typeface="Open Sans Extra Bold"/>
                <a:ea typeface="Open Sans Extra Bold"/>
                <a:cs typeface="Open Sans Extra Bold"/>
                <a:sym typeface="Open Sans Extra Bold"/>
              </a:rPr>
              <a:t>RESULTS</a:t>
            </a:r>
          </a:p>
        </p:txBody>
      </p:sp>
      <p:sp>
        <p:nvSpPr>
          <p:cNvPr id="16" name="TextBox 16"/>
          <p:cNvSpPr txBox="1"/>
          <p:nvPr/>
        </p:nvSpPr>
        <p:spPr>
          <a:xfrm>
            <a:off x="3438902" y="5814442"/>
            <a:ext cx="2370352" cy="357962"/>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Accuracy score</a:t>
            </a:r>
          </a:p>
        </p:txBody>
      </p:sp>
      <p:sp>
        <p:nvSpPr>
          <p:cNvPr id="17" name="TextBox 17"/>
          <p:cNvSpPr txBox="1"/>
          <p:nvPr/>
        </p:nvSpPr>
        <p:spPr>
          <a:xfrm>
            <a:off x="3438902" y="4513552"/>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a:solidFill>
                  <a:srgbClr val="FDFDFD"/>
                </a:solidFill>
                <a:latin typeface="Open Sans Extra Bold"/>
                <a:ea typeface="Open Sans Extra Bold"/>
                <a:cs typeface="Open Sans Extra Bold"/>
                <a:sym typeface="Open Sans Extra Bold"/>
              </a:rPr>
              <a:t>88</a:t>
            </a:r>
            <a:r>
              <a:rPr lang="en-US" sz="5644" b="1" u="none" strike="noStrike">
                <a:solidFill>
                  <a:srgbClr val="FDFDFD"/>
                </a:solidFill>
                <a:latin typeface="Open Sans Extra Bold"/>
                <a:ea typeface="Open Sans Extra Bold"/>
                <a:cs typeface="Open Sans Extra Bold"/>
                <a:sym typeface="Open Sans Extra Bold"/>
              </a:rPr>
              <a:t>%</a:t>
            </a:r>
          </a:p>
        </p:txBody>
      </p:sp>
      <p:sp>
        <p:nvSpPr>
          <p:cNvPr id="18" name="TextBox 18"/>
          <p:cNvSpPr txBox="1"/>
          <p:nvPr/>
        </p:nvSpPr>
        <p:spPr>
          <a:xfrm>
            <a:off x="9901540" y="2093451"/>
            <a:ext cx="4683815" cy="554939"/>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Times New Roman"/>
                <a:ea typeface="Times New Roman"/>
                <a:cs typeface="Times New Roman"/>
                <a:sym typeface="Times New Roman"/>
              </a:rPr>
              <a:t>Graph on validation accuracy</a:t>
            </a:r>
          </a:p>
        </p:txBody>
      </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sp>
        <p:nvSpPr>
          <p:cNvPr id="20" name="Date Placeholder 19">
            <a:extLst>
              <a:ext uri="{FF2B5EF4-FFF2-40B4-BE49-F238E27FC236}">
                <a16:creationId xmlns:a16="http://schemas.microsoft.com/office/drawing/2014/main" id="{3EBDDE13-ED4F-2F06-DA1E-01EF81D5BFF1}"/>
              </a:ext>
            </a:extLst>
          </p:cNvPr>
          <p:cNvSpPr>
            <a:spLocks noGrp="1"/>
          </p:cNvSpPr>
          <p:nvPr>
            <p:ph type="dt" sz="half" idx="10"/>
          </p:nvPr>
        </p:nvSpPr>
        <p:spPr/>
        <p:txBody>
          <a:bodyPr/>
          <a:lstStyle/>
          <a:p>
            <a:fld id="{B4B3A7B4-6281-4DF6-91A4-1E58215E9D89}" type="datetime1">
              <a:rPr lang="en-US" smtClean="0"/>
              <a:t>1/1/2025</a:t>
            </a:fld>
            <a:endParaRPr lang="en-US"/>
          </a:p>
        </p:txBody>
      </p:sp>
      <p:sp>
        <p:nvSpPr>
          <p:cNvPr id="21" name="Footer Placeholder 20">
            <a:extLst>
              <a:ext uri="{FF2B5EF4-FFF2-40B4-BE49-F238E27FC236}">
                <a16:creationId xmlns:a16="http://schemas.microsoft.com/office/drawing/2014/main" id="{F4F419DE-A6CB-91DF-3D34-037F3F5DA93F}"/>
              </a:ext>
            </a:extLst>
          </p:cNvPr>
          <p:cNvSpPr>
            <a:spLocks noGrp="1"/>
          </p:cNvSpPr>
          <p:nvPr>
            <p:ph type="ftr" sz="quarter" idx="11"/>
          </p:nvPr>
        </p:nvSpPr>
        <p:spPr/>
        <p:txBody>
          <a:bodyPr/>
          <a:lstStyle/>
          <a:p>
            <a:r>
              <a:rPr lang="en-US"/>
              <a:t>SignSpeak, Dep of AIML</a:t>
            </a:r>
          </a:p>
        </p:txBody>
      </p:sp>
      <p:sp>
        <p:nvSpPr>
          <p:cNvPr id="22" name="TextBox 21"/>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23" name="TextBox 22"/>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24" name="TextBox 23"/>
          <p:cNvSpPr txBox="1"/>
          <p:nvPr/>
        </p:nvSpPr>
        <p:spPr>
          <a:xfrm>
            <a:off x="16916400" y="9921240"/>
            <a:ext cx="1371600" cy="274320"/>
          </a:xfrm>
          <a:prstGeom prst="rect">
            <a:avLst/>
          </a:prstGeom>
          <a:noFill/>
        </p:spPr>
        <p:txBody>
          <a:bodyPr wrap="none">
            <a:spAutoFit/>
          </a:bodyPr>
          <a:lstStyle/>
          <a:p>
            <a:pPr algn="r">
              <a:defRPr sz="1200"/>
            </a:pPr>
            <a:r>
              <a:t>Slide 33 of 47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7359874" y="112863"/>
            <a:ext cx="3796432" cy="1056365"/>
            <a:chOff x="0" y="0"/>
            <a:chExt cx="999883" cy="278220"/>
          </a:xfrm>
        </p:grpSpPr>
        <p:sp>
          <p:nvSpPr>
            <p:cNvPr id="6" name="Freeform 6"/>
            <p:cNvSpPr/>
            <p:nvPr/>
          </p:nvSpPr>
          <p:spPr>
            <a:xfrm>
              <a:off x="0" y="0"/>
              <a:ext cx="999883" cy="278220"/>
            </a:xfrm>
            <a:custGeom>
              <a:avLst/>
              <a:gdLst/>
              <a:ahLst/>
              <a:cxnLst/>
              <a:rect l="l" t="t" r="r" b="b"/>
              <a:pathLst>
                <a:path w="999883" h="278220">
                  <a:moveTo>
                    <a:pt x="0" y="0"/>
                  </a:moveTo>
                  <a:lnTo>
                    <a:pt x="999883" y="0"/>
                  </a:lnTo>
                  <a:lnTo>
                    <a:pt x="999883" y="278220"/>
                  </a:lnTo>
                  <a:lnTo>
                    <a:pt x="0" y="278220"/>
                  </a:lnTo>
                  <a:close/>
                </a:path>
              </a:pathLst>
            </a:custGeom>
            <a:solidFill>
              <a:srgbClr val="145DA0"/>
            </a:solidFill>
            <a:ln w="38100" cap="sq">
              <a:solidFill>
                <a:srgbClr val="FFFFFF"/>
              </a:solidFill>
              <a:prstDash val="solid"/>
              <a:miter/>
            </a:ln>
          </p:spPr>
        </p:sp>
        <p:sp>
          <p:nvSpPr>
            <p:cNvPr id="7" name="TextBox 7"/>
            <p:cNvSpPr txBox="1"/>
            <p:nvPr/>
          </p:nvSpPr>
          <p:spPr>
            <a:xfrm>
              <a:off x="0" y="-38100"/>
              <a:ext cx="999883" cy="31632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560766" y="339116"/>
            <a:ext cx="3166468"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OUTPUTS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32</a:t>
            </a:r>
          </a:p>
        </p:txBody>
      </p:sp>
      <p:sp>
        <p:nvSpPr>
          <p:cNvPr id="10" name="Date Placeholder 9">
            <a:extLst>
              <a:ext uri="{FF2B5EF4-FFF2-40B4-BE49-F238E27FC236}">
                <a16:creationId xmlns:a16="http://schemas.microsoft.com/office/drawing/2014/main" id="{05F3C971-BBB5-FF37-2A41-CE302049BB67}"/>
              </a:ext>
            </a:extLst>
          </p:cNvPr>
          <p:cNvSpPr>
            <a:spLocks noGrp="1"/>
          </p:cNvSpPr>
          <p:nvPr>
            <p:ph type="dt" sz="half" idx="10"/>
          </p:nvPr>
        </p:nvSpPr>
        <p:spPr/>
        <p:txBody>
          <a:bodyPr/>
          <a:lstStyle/>
          <a:p>
            <a:fld id="{8B62B881-427D-43FF-904B-B050A1A22A0C}" type="datetime1">
              <a:rPr lang="en-US" smtClean="0"/>
              <a:t>1/1/2025</a:t>
            </a:fld>
            <a:endParaRPr lang="en-US"/>
          </a:p>
        </p:txBody>
      </p:sp>
      <p:sp>
        <p:nvSpPr>
          <p:cNvPr id="11" name="Footer Placeholder 10">
            <a:extLst>
              <a:ext uri="{FF2B5EF4-FFF2-40B4-BE49-F238E27FC236}">
                <a16:creationId xmlns:a16="http://schemas.microsoft.com/office/drawing/2014/main" id="{8BB9494E-6474-578F-84DF-33FBA541E047}"/>
              </a:ext>
            </a:extLst>
          </p:cNvPr>
          <p:cNvSpPr>
            <a:spLocks noGrp="1"/>
          </p:cNvSpPr>
          <p:nvPr>
            <p:ph type="ftr" sz="quarter" idx="11"/>
          </p:nvPr>
        </p:nvSpPr>
        <p:spPr/>
        <p:txBody>
          <a:bodyPr/>
          <a:lstStyle/>
          <a:p>
            <a:r>
              <a:rPr lang="en-US"/>
              <a:t>SignSpeak, Dep of AIML</a:t>
            </a:r>
          </a:p>
        </p:txBody>
      </p:sp>
      <p:pic>
        <p:nvPicPr>
          <p:cNvPr id="13" name="Picture 12">
            <a:extLst>
              <a:ext uri="{FF2B5EF4-FFF2-40B4-BE49-F238E27FC236}">
                <a16:creationId xmlns:a16="http://schemas.microsoft.com/office/drawing/2014/main" id="{6329C601-CDC6-AA67-65B4-484DAAD35A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9" y="1889654"/>
            <a:ext cx="13716001" cy="8025398"/>
          </a:xfrm>
          <a:prstGeom prst="rect">
            <a:avLst/>
          </a:prstGeom>
        </p:spPr>
      </p:pic>
      <p:grpSp>
        <p:nvGrpSpPr>
          <p:cNvPr id="16" name="Group 15">
            <a:extLst>
              <a:ext uri="{FF2B5EF4-FFF2-40B4-BE49-F238E27FC236}">
                <a16:creationId xmlns:a16="http://schemas.microsoft.com/office/drawing/2014/main" id="{F4AD13BC-D35B-12E0-D1D4-055235C12F06}"/>
              </a:ext>
            </a:extLst>
          </p:cNvPr>
          <p:cNvGrpSpPr/>
          <p:nvPr/>
        </p:nvGrpSpPr>
        <p:grpSpPr>
          <a:xfrm>
            <a:off x="507832" y="1889654"/>
            <a:ext cx="2866417" cy="619159"/>
            <a:chOff x="7560766" y="1208126"/>
            <a:chExt cx="2866417" cy="619159"/>
          </a:xfrm>
        </p:grpSpPr>
        <p:sp>
          <p:nvSpPr>
            <p:cNvPr id="14" name="Rectangle 13">
              <a:extLst>
                <a:ext uri="{FF2B5EF4-FFF2-40B4-BE49-F238E27FC236}">
                  <a16:creationId xmlns:a16="http://schemas.microsoft.com/office/drawing/2014/main" id="{7DDB77BB-8DA1-99E9-3B1B-5D118A09BB4E}"/>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A767558-9AEE-20F8-D9ED-7DDBFCF7C81B}"/>
                </a:ext>
              </a:extLst>
            </p:cNvPr>
            <p:cNvSpPr txBox="1"/>
            <p:nvPr/>
          </p:nvSpPr>
          <p:spPr>
            <a:xfrm>
              <a:off x="7865566" y="1239924"/>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Home Page</a:t>
              </a:r>
              <a:endParaRPr lang="en-IN" sz="2800" dirty="0">
                <a:latin typeface="Times New Roman" panose="02020603050405020304" pitchFamily="18" charset="0"/>
                <a:cs typeface="Times New Roman" panose="02020603050405020304" pitchFamily="18" charset="0"/>
              </a:endParaRPr>
            </a:p>
          </p:txBody>
        </p:sp>
      </p:grpSp>
      <p:sp>
        <p:nvSpPr>
          <p:cNvPr id="17" name="TextBox 16"/>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8" name="TextBox 17"/>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9" name="TextBox 18"/>
          <p:cNvSpPr txBox="1"/>
          <p:nvPr/>
        </p:nvSpPr>
        <p:spPr>
          <a:xfrm>
            <a:off x="16916400" y="9921240"/>
            <a:ext cx="1371600" cy="274320"/>
          </a:xfrm>
          <a:prstGeom prst="rect">
            <a:avLst/>
          </a:prstGeom>
          <a:noFill/>
        </p:spPr>
        <p:txBody>
          <a:bodyPr wrap="none">
            <a:spAutoFit/>
          </a:bodyPr>
          <a:lstStyle/>
          <a:p>
            <a:pPr algn="r">
              <a:defRPr sz="1200"/>
            </a:pPr>
            <a:r>
              <a:t>Slide 34 of 47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EC2F65-3725-3C50-C311-2403F1293766}"/>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CEEEB410-AB8D-01DC-5F09-DD829C4B6782}"/>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8A36CA97-0E22-394A-4645-CB5B6873724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2360ED5B-0FDF-EDB3-BA58-84819CEC3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52500"/>
            <a:ext cx="17068801" cy="8926171"/>
          </a:xfrm>
          <a:prstGeom prst="rect">
            <a:avLst/>
          </a:prstGeom>
        </p:spPr>
      </p:pic>
      <p:grpSp>
        <p:nvGrpSpPr>
          <p:cNvPr id="7" name="Group 6">
            <a:extLst>
              <a:ext uri="{FF2B5EF4-FFF2-40B4-BE49-F238E27FC236}">
                <a16:creationId xmlns:a16="http://schemas.microsoft.com/office/drawing/2014/main" id="{7DBBB5F8-C1C2-82DF-DECB-ECDF89BEA715}"/>
              </a:ext>
            </a:extLst>
          </p:cNvPr>
          <p:cNvGrpSpPr/>
          <p:nvPr/>
        </p:nvGrpSpPr>
        <p:grpSpPr>
          <a:xfrm>
            <a:off x="609599" y="1889654"/>
            <a:ext cx="2576687" cy="619159"/>
            <a:chOff x="7560765" y="1208126"/>
            <a:chExt cx="2671537" cy="619159"/>
          </a:xfrm>
        </p:grpSpPr>
        <p:sp>
          <p:nvSpPr>
            <p:cNvPr id="8" name="Rectangle 7">
              <a:extLst>
                <a:ext uri="{FF2B5EF4-FFF2-40B4-BE49-F238E27FC236}">
                  <a16:creationId xmlns:a16="http://schemas.microsoft.com/office/drawing/2014/main" id="{26CE811C-C2F7-68EE-62DB-22DE7784D580}"/>
                </a:ext>
              </a:extLst>
            </p:cNvPr>
            <p:cNvSpPr/>
            <p:nvPr/>
          </p:nvSpPr>
          <p:spPr>
            <a:xfrm>
              <a:off x="7560765" y="1208126"/>
              <a:ext cx="2561617"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1CEB84E-AC1B-9A97-F120-479F101572F8}"/>
                </a:ext>
              </a:extLst>
            </p:cNvPr>
            <p:cNvSpPr txBox="1"/>
            <p:nvPr/>
          </p:nvSpPr>
          <p:spPr>
            <a:xfrm>
              <a:off x="7670685" y="1208126"/>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Tutorials Page</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35 of 47</a:t>
            </a:r>
          </a:p>
        </p:txBody>
      </p:sp>
    </p:spTree>
    <p:extLst>
      <p:ext uri="{BB962C8B-B14F-4D97-AF65-F5344CB8AC3E}">
        <p14:creationId xmlns:p14="http://schemas.microsoft.com/office/powerpoint/2010/main" val="1109830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A62A0C-B130-C79A-07E4-BCC632BF224A}"/>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94EF109E-06F9-EB71-1FA0-AC4A71B45B72}"/>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8B9407FE-3834-2FAD-96DB-6B3FD572C1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F60A7740-107E-D491-BE9A-211214F8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952500"/>
            <a:ext cx="15011401" cy="8869013"/>
          </a:xfrm>
          <a:prstGeom prst="rect">
            <a:avLst/>
          </a:prstGeom>
        </p:spPr>
      </p:pic>
      <p:grpSp>
        <p:nvGrpSpPr>
          <p:cNvPr id="7" name="Group 6">
            <a:extLst>
              <a:ext uri="{FF2B5EF4-FFF2-40B4-BE49-F238E27FC236}">
                <a16:creationId xmlns:a16="http://schemas.microsoft.com/office/drawing/2014/main" id="{14222B04-B210-A29B-4475-B4FD54847001}"/>
              </a:ext>
            </a:extLst>
          </p:cNvPr>
          <p:cNvGrpSpPr/>
          <p:nvPr/>
        </p:nvGrpSpPr>
        <p:grpSpPr>
          <a:xfrm>
            <a:off x="257783" y="952500"/>
            <a:ext cx="2866417" cy="619159"/>
            <a:chOff x="7560766" y="1208126"/>
            <a:chExt cx="2866417" cy="619159"/>
          </a:xfrm>
        </p:grpSpPr>
        <p:sp>
          <p:nvSpPr>
            <p:cNvPr id="8" name="Rectangle 7">
              <a:extLst>
                <a:ext uri="{FF2B5EF4-FFF2-40B4-BE49-F238E27FC236}">
                  <a16:creationId xmlns:a16="http://schemas.microsoft.com/office/drawing/2014/main" id="{8CA28CDA-017C-3A87-58AB-2533AC60E978}"/>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8496380-5FB0-D6AA-7320-457FB0DE1191}"/>
                </a:ext>
              </a:extLst>
            </p:cNvPr>
            <p:cNvSpPr txBox="1"/>
            <p:nvPr/>
          </p:nvSpPr>
          <p:spPr>
            <a:xfrm>
              <a:off x="7865566" y="1239924"/>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Login Page</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36 of 47</a:t>
            </a:r>
          </a:p>
        </p:txBody>
      </p:sp>
    </p:spTree>
    <p:extLst>
      <p:ext uri="{BB962C8B-B14F-4D97-AF65-F5344CB8AC3E}">
        <p14:creationId xmlns:p14="http://schemas.microsoft.com/office/powerpoint/2010/main" val="2081753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58054D-E8C2-52CB-F382-82A5E72E548A}"/>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AD7279EE-F125-F3AA-D800-8E7FD7A83510}"/>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7F3015FE-E10E-5EEF-16A9-80A7A078278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675ADBFB-8FE0-90B6-95C6-054C145D9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028700"/>
            <a:ext cx="14782801" cy="8964276"/>
          </a:xfrm>
          <a:prstGeom prst="rect">
            <a:avLst/>
          </a:prstGeom>
        </p:spPr>
      </p:pic>
      <p:grpSp>
        <p:nvGrpSpPr>
          <p:cNvPr id="7" name="Group 6">
            <a:extLst>
              <a:ext uri="{FF2B5EF4-FFF2-40B4-BE49-F238E27FC236}">
                <a16:creationId xmlns:a16="http://schemas.microsoft.com/office/drawing/2014/main" id="{533E1D5C-77B2-129C-EED3-41B3B698CEED}"/>
              </a:ext>
            </a:extLst>
          </p:cNvPr>
          <p:cNvGrpSpPr/>
          <p:nvPr/>
        </p:nvGrpSpPr>
        <p:grpSpPr>
          <a:xfrm>
            <a:off x="762000" y="1028700"/>
            <a:ext cx="2866417" cy="619159"/>
            <a:chOff x="7560766" y="1208126"/>
            <a:chExt cx="2866417" cy="619159"/>
          </a:xfrm>
        </p:grpSpPr>
        <p:sp>
          <p:nvSpPr>
            <p:cNvPr id="8" name="Rectangle 7">
              <a:extLst>
                <a:ext uri="{FF2B5EF4-FFF2-40B4-BE49-F238E27FC236}">
                  <a16:creationId xmlns:a16="http://schemas.microsoft.com/office/drawing/2014/main" id="{72FD84ED-6640-D690-9133-99C867927041}"/>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D01799B-3102-D5DB-879A-B8EF60A3244C}"/>
                </a:ext>
              </a:extLst>
            </p:cNvPr>
            <p:cNvSpPr txBox="1"/>
            <p:nvPr/>
          </p:nvSpPr>
          <p:spPr>
            <a:xfrm>
              <a:off x="7865566" y="1239924"/>
              <a:ext cx="256161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SignUp</a:t>
              </a:r>
              <a:r>
                <a:rPr lang="en-US" sz="2800" dirty="0">
                  <a:latin typeface="Times New Roman" panose="02020603050405020304" pitchFamily="18" charset="0"/>
                  <a:cs typeface="Times New Roman" panose="02020603050405020304" pitchFamily="18" charset="0"/>
                </a:rPr>
                <a:t> Page</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37 of 47</a:t>
            </a:r>
          </a:p>
        </p:txBody>
      </p:sp>
    </p:spTree>
    <p:extLst>
      <p:ext uri="{BB962C8B-B14F-4D97-AF65-F5344CB8AC3E}">
        <p14:creationId xmlns:p14="http://schemas.microsoft.com/office/powerpoint/2010/main" val="4285023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1CFD7F-6861-292A-5192-D891172AA6C7}"/>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9902644D-02B7-DB15-0E8C-45CBE50696BE}"/>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23E04CEA-2BFE-DF7F-86AB-77E9EFE191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5C92DBAE-8368-0B9F-5567-7044004E4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399" y="647700"/>
            <a:ext cx="15773401" cy="9440592"/>
          </a:xfrm>
          <a:prstGeom prst="rect">
            <a:avLst/>
          </a:prstGeom>
        </p:spPr>
      </p:pic>
      <p:grpSp>
        <p:nvGrpSpPr>
          <p:cNvPr id="7" name="Group 6">
            <a:extLst>
              <a:ext uri="{FF2B5EF4-FFF2-40B4-BE49-F238E27FC236}">
                <a16:creationId xmlns:a16="http://schemas.microsoft.com/office/drawing/2014/main" id="{07984905-5A69-6FE6-3B57-BA027FEB6D39}"/>
              </a:ext>
            </a:extLst>
          </p:cNvPr>
          <p:cNvGrpSpPr/>
          <p:nvPr/>
        </p:nvGrpSpPr>
        <p:grpSpPr>
          <a:xfrm>
            <a:off x="457200" y="647700"/>
            <a:ext cx="2616368" cy="619159"/>
            <a:chOff x="7560766" y="1208126"/>
            <a:chExt cx="2616368" cy="619159"/>
          </a:xfrm>
        </p:grpSpPr>
        <p:sp>
          <p:nvSpPr>
            <p:cNvPr id="8" name="Rectangle 7">
              <a:extLst>
                <a:ext uri="{FF2B5EF4-FFF2-40B4-BE49-F238E27FC236}">
                  <a16:creationId xmlns:a16="http://schemas.microsoft.com/office/drawing/2014/main" id="{7AEEE73B-23AB-953A-794A-79A89CD30AF8}"/>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DA37BF1-F1FC-5739-913C-040CC3786B51}"/>
                </a:ext>
              </a:extLst>
            </p:cNvPr>
            <p:cNvSpPr txBox="1"/>
            <p:nvPr/>
          </p:nvSpPr>
          <p:spPr>
            <a:xfrm>
              <a:off x="7615517" y="1256095"/>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After </a:t>
              </a:r>
              <a:r>
                <a:rPr lang="en-US" sz="2800" dirty="0" err="1">
                  <a:latin typeface="Times New Roman" panose="02020603050405020304" pitchFamily="18" charset="0"/>
                  <a:cs typeface="Times New Roman" panose="02020603050405020304" pitchFamily="18" charset="0"/>
                </a:rPr>
                <a:t>signUp</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38 of 47</a:t>
            </a:r>
          </a:p>
        </p:txBody>
      </p:sp>
    </p:spTree>
    <p:extLst>
      <p:ext uri="{BB962C8B-B14F-4D97-AF65-F5344CB8AC3E}">
        <p14:creationId xmlns:p14="http://schemas.microsoft.com/office/powerpoint/2010/main" val="146671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300B0A-CC57-0BA3-795D-EAEFA71CFFD9}"/>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55F4A116-071E-ED0A-8BDE-B64E437ED8DF}"/>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6C4B8C32-1B7A-AE7D-6F5B-2599320B36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FB4B0AED-AE52-C280-7FE7-F2CAC77D6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9" y="294598"/>
            <a:ext cx="15087601" cy="9697803"/>
          </a:xfrm>
          <a:prstGeom prst="rect">
            <a:avLst/>
          </a:prstGeom>
        </p:spPr>
      </p:pic>
      <p:grpSp>
        <p:nvGrpSpPr>
          <p:cNvPr id="8" name="Group 7">
            <a:extLst>
              <a:ext uri="{FF2B5EF4-FFF2-40B4-BE49-F238E27FC236}">
                <a16:creationId xmlns:a16="http://schemas.microsoft.com/office/drawing/2014/main" id="{5AABA6D2-2B6C-2E1B-0BF0-62E78BC03E5B}"/>
              </a:ext>
            </a:extLst>
          </p:cNvPr>
          <p:cNvGrpSpPr/>
          <p:nvPr/>
        </p:nvGrpSpPr>
        <p:grpSpPr>
          <a:xfrm>
            <a:off x="470452" y="294598"/>
            <a:ext cx="2866417" cy="619159"/>
            <a:chOff x="7560766" y="1208126"/>
            <a:chExt cx="2866417" cy="619159"/>
          </a:xfrm>
        </p:grpSpPr>
        <p:sp>
          <p:nvSpPr>
            <p:cNvPr id="9" name="Rectangle 8">
              <a:extLst>
                <a:ext uri="{FF2B5EF4-FFF2-40B4-BE49-F238E27FC236}">
                  <a16:creationId xmlns:a16="http://schemas.microsoft.com/office/drawing/2014/main" id="{70A0B267-2EA7-F572-E18B-EFE79BBC97FE}"/>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9E1566F-169E-0857-19B1-DFF96EF5422C}"/>
                </a:ext>
              </a:extLst>
            </p:cNvPr>
            <p:cNvSpPr txBox="1"/>
            <p:nvPr/>
          </p:nvSpPr>
          <p:spPr>
            <a:xfrm>
              <a:off x="7865566" y="1239924"/>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After Login</a:t>
              </a:r>
              <a:endParaRPr lang="en-IN" sz="2800" dirty="0">
                <a:latin typeface="Times New Roman" panose="02020603050405020304" pitchFamily="18" charset="0"/>
                <a:cs typeface="Times New Roman" panose="02020603050405020304" pitchFamily="18" charset="0"/>
              </a:endParaRPr>
            </a:p>
          </p:txBody>
        </p:sp>
      </p:grpSp>
      <p:sp>
        <p:nvSpPr>
          <p:cNvPr id="11" name="TextBox 10"/>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2" name="TextBox 11"/>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39 of 47</a:t>
            </a:r>
          </a:p>
        </p:txBody>
      </p:sp>
    </p:spTree>
    <p:extLst>
      <p:ext uri="{BB962C8B-B14F-4D97-AF65-F5344CB8AC3E}">
        <p14:creationId xmlns:p14="http://schemas.microsoft.com/office/powerpoint/2010/main" val="44744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67766" y="-1614217"/>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55131212"/>
              </p:ext>
            </p:extLst>
          </p:nvPr>
        </p:nvGraphicFramePr>
        <p:xfrm>
          <a:off x="1600200" y="1452929"/>
          <a:ext cx="16134196" cy="8198040"/>
        </p:xfrm>
        <a:graphic>
          <a:graphicData uri="http://schemas.openxmlformats.org/drawingml/2006/table">
            <a:tbl>
              <a:tblPr/>
              <a:tblGrid>
                <a:gridCol w="1263845">
                  <a:extLst>
                    <a:ext uri="{9D8B030D-6E8A-4147-A177-3AD203B41FA5}">
                      <a16:colId xmlns:a16="http://schemas.microsoft.com/office/drawing/2014/main" val="20000"/>
                    </a:ext>
                  </a:extLst>
                </a:gridCol>
                <a:gridCol w="6822428">
                  <a:extLst>
                    <a:ext uri="{9D8B030D-6E8A-4147-A177-3AD203B41FA5}">
                      <a16:colId xmlns:a16="http://schemas.microsoft.com/office/drawing/2014/main" val="20001"/>
                    </a:ext>
                  </a:extLst>
                </a:gridCol>
                <a:gridCol w="1264768">
                  <a:extLst>
                    <a:ext uri="{9D8B030D-6E8A-4147-A177-3AD203B41FA5}">
                      <a16:colId xmlns:a16="http://schemas.microsoft.com/office/drawing/2014/main" val="20002"/>
                    </a:ext>
                  </a:extLst>
                </a:gridCol>
                <a:gridCol w="6783155">
                  <a:extLst>
                    <a:ext uri="{9D8B030D-6E8A-4147-A177-3AD203B41FA5}">
                      <a16:colId xmlns:a16="http://schemas.microsoft.com/office/drawing/2014/main" val="20003"/>
                    </a:ext>
                  </a:extLst>
                </a:gridCol>
              </a:tblGrid>
              <a:tr h="1153074">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Introduction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System Flowchart/Methodology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0"/>
                  </a:ext>
                </a:extLst>
              </a:tr>
              <a:tr h="1195331">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Problem Statement</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9</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Design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128158">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Scope of the Project</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Test cases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992440">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Objectives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Results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extLst>
                  <a:ext uri="{0D108BD9-81ED-4DB2-BD59-A6C34878D82A}">
                    <a16:rowId xmlns:a16="http://schemas.microsoft.com/office/drawing/2014/main" val="10003"/>
                  </a:ext>
                </a:extLst>
              </a:tr>
              <a:tr h="992440">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dirty="0">
                          <a:solidFill>
                            <a:srgbClr val="000000"/>
                          </a:solidFill>
                          <a:latin typeface="Times New Roman Bold"/>
                          <a:ea typeface="Times New Roman Bold"/>
                          <a:cs typeface="Times New Roman Bold"/>
                          <a:sym typeface="Times New Roman Bold"/>
                        </a:rPr>
                        <a:t>Literature Survey</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Outputs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r h="1246912">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Requirements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145DA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References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extLst>
                  <a:ext uri="{0D108BD9-81ED-4DB2-BD59-A6C34878D82A}">
                    <a16:rowId xmlns:a16="http://schemas.microsoft.com/office/drawing/2014/main" val="10005"/>
                  </a:ext>
                </a:extLst>
              </a:tr>
              <a:tr h="1489685">
                <a:tc>
                  <a:txBody>
                    <a:bodyPr/>
                    <a:lstStyle/>
                    <a:p>
                      <a:pPr algn="ctr">
                        <a:lnSpc>
                          <a:spcPts val="3779"/>
                        </a:lnSpc>
                        <a:defRPr/>
                      </a:pPr>
                      <a:r>
                        <a:rPr lang="en-US" sz="2699" b="1" dirty="0">
                          <a:solidFill>
                            <a:srgbClr val="000000"/>
                          </a:solidFill>
                          <a:latin typeface="Times New Roman Bold"/>
                          <a:ea typeface="Times New Roman Bold"/>
                          <a:cs typeface="Times New Roman Bold"/>
                          <a:sym typeface="Times New Roman Bold"/>
                        </a:rPr>
                        <a:t>7</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dirty="0">
                          <a:solidFill>
                            <a:srgbClr val="000000"/>
                          </a:solidFill>
                          <a:latin typeface="Times New Roman Bold"/>
                          <a:ea typeface="Times New Roman Bold"/>
                          <a:cs typeface="Times New Roman Bold"/>
                          <a:sym typeface="Times New Roman Bold"/>
                        </a:rPr>
                        <a:t>Implementation Plan</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145DA0"/>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endParaRPr lang="en-US" sz="1100" dirty="0"/>
                    </a:p>
                  </a:txBody>
                  <a:tcPr marL="190500" marR="190500" marT="190500" marB="190500" anchor="ctr">
                    <a:lnL w="38100" cap="flat" cmpd="sng" algn="ctr">
                      <a:solidFill>
                        <a:srgbClr val="145DA0"/>
                      </a:solidFill>
                      <a:prstDash val="solid"/>
                      <a:round/>
                      <a:headEnd type="none" w="med" len="med"/>
                      <a:tailEnd type="none" w="med" len="med"/>
                    </a:lnL>
                    <a:lnR w="38100" cap="flat" cmpd="sng" algn="ctr">
                      <a:solidFill>
                        <a:srgbClr val="145DA0"/>
                      </a:solidFill>
                      <a:prstDash val="solid"/>
                      <a:round/>
                      <a:headEnd type="none" w="med" len="med"/>
                      <a:tailEnd type="none" w="med" len="med"/>
                    </a:lnR>
                    <a:lnT w="38100" cap="flat" cmpd="sng" algn="ctr">
                      <a:solidFill>
                        <a:srgbClr val="145DA0"/>
                      </a:solidFill>
                      <a:prstDash val="solid"/>
                      <a:round/>
                      <a:headEnd type="none" w="med" len="med"/>
                      <a:tailEnd type="none" w="med" len="med"/>
                    </a:lnT>
                    <a:lnB w="38100" cap="flat" cmpd="sng" algn="ctr">
                      <a:solidFill>
                        <a:srgbClr val="145DA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endParaRPr lang="en-US" sz="1100" dirty="0"/>
                    </a:p>
                  </a:txBody>
                  <a:tcPr marL="190500" marR="190500" marT="190500" marB="190500" anchor="ctr">
                    <a:lnL w="38100" cap="flat" cmpd="sng" algn="ctr">
                      <a:solidFill>
                        <a:srgbClr val="145DA0"/>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extLst>
                  <a:ext uri="{0D108BD9-81ED-4DB2-BD59-A6C34878D82A}">
                    <a16:rowId xmlns:a16="http://schemas.microsoft.com/office/drawing/2014/main" val="10006"/>
                  </a:ext>
                </a:extLst>
              </a:tr>
            </a:tbl>
          </a:graphicData>
        </a:graphic>
      </p:graphicFrame>
      <p:sp>
        <p:nvSpPr>
          <p:cNvPr id="6" name="TextBox 6"/>
          <p:cNvSpPr txBox="1"/>
          <p:nvPr/>
        </p:nvSpPr>
        <p:spPr>
          <a:xfrm>
            <a:off x="6813901" y="-22676"/>
            <a:ext cx="3728463" cy="1385740"/>
          </a:xfrm>
          <a:prstGeom prst="rect">
            <a:avLst/>
          </a:prstGeom>
        </p:spPr>
        <p:txBody>
          <a:bodyPr lIns="0" tIns="0" rIns="0" bIns="0" rtlCol="0" anchor="t">
            <a:spAutoFit/>
          </a:bodyPr>
          <a:lstStyle/>
          <a:p>
            <a:pPr algn="l">
              <a:lnSpc>
                <a:spcPts val="10248"/>
              </a:lnSpc>
              <a:spcBef>
                <a:spcPct val="0"/>
              </a:spcBef>
            </a:pPr>
            <a:r>
              <a:rPr lang="en-US" sz="7320" b="1">
                <a:solidFill>
                  <a:srgbClr val="051D40"/>
                </a:solidFill>
                <a:latin typeface="Times New Roman Bold"/>
                <a:ea typeface="Times New Roman Bold"/>
                <a:cs typeface="Times New Roman Bold"/>
                <a:sym typeface="Times New Roman Bold"/>
              </a:rPr>
              <a:t>Contents</a:t>
            </a:r>
          </a:p>
        </p:txBody>
      </p:sp>
      <p:sp>
        <p:nvSpPr>
          <p:cNvPr id="7" name="TextBox 6"/>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8" name="TextBox 7"/>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9" name="TextBox 8"/>
          <p:cNvSpPr txBox="1"/>
          <p:nvPr/>
        </p:nvSpPr>
        <p:spPr>
          <a:xfrm>
            <a:off x="16916400" y="9921240"/>
            <a:ext cx="1371600" cy="274320"/>
          </a:xfrm>
          <a:prstGeom prst="rect">
            <a:avLst/>
          </a:prstGeom>
          <a:noFill/>
        </p:spPr>
        <p:txBody>
          <a:bodyPr wrap="none">
            <a:spAutoFit/>
          </a:bodyPr>
          <a:lstStyle/>
          <a:p>
            <a:pPr algn="r">
              <a:defRPr sz="1200"/>
            </a:pPr>
            <a:r>
              <a:t>Slide 4 of 47</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18EA18-8217-5E6B-E824-C0CD9F59EC05}"/>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DFA08627-63CB-A889-F119-9729DC268768}"/>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959D81C1-D057-79D1-3506-79C1B00D5F2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1856AFA9-5A52-E003-8EE0-9F7A49D27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028700"/>
            <a:ext cx="15621000" cy="8849960"/>
          </a:xfrm>
          <a:prstGeom prst="rect">
            <a:avLst/>
          </a:prstGeom>
        </p:spPr>
      </p:pic>
      <p:grpSp>
        <p:nvGrpSpPr>
          <p:cNvPr id="7" name="Group 6">
            <a:extLst>
              <a:ext uri="{FF2B5EF4-FFF2-40B4-BE49-F238E27FC236}">
                <a16:creationId xmlns:a16="http://schemas.microsoft.com/office/drawing/2014/main" id="{06CD3B2D-C479-47D8-7017-2C641F208748}"/>
              </a:ext>
            </a:extLst>
          </p:cNvPr>
          <p:cNvGrpSpPr/>
          <p:nvPr/>
        </p:nvGrpSpPr>
        <p:grpSpPr>
          <a:xfrm>
            <a:off x="584552" y="336202"/>
            <a:ext cx="5079295" cy="619159"/>
            <a:chOff x="7560766" y="1208126"/>
            <a:chExt cx="2641412" cy="619159"/>
          </a:xfrm>
        </p:grpSpPr>
        <p:sp>
          <p:nvSpPr>
            <p:cNvPr id="8" name="Rectangle 7">
              <a:extLst>
                <a:ext uri="{FF2B5EF4-FFF2-40B4-BE49-F238E27FC236}">
                  <a16:creationId xmlns:a16="http://schemas.microsoft.com/office/drawing/2014/main" id="{C8F2F162-5A46-9E30-3F96-91C4503354A9}"/>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8BA0F37-B761-8E89-B95E-F9E7D3B9564C}"/>
                </a:ext>
              </a:extLst>
            </p:cNvPr>
            <p:cNvSpPr txBox="1"/>
            <p:nvPr/>
          </p:nvSpPr>
          <p:spPr>
            <a:xfrm>
              <a:off x="7640561" y="1208126"/>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Main Dashboard Home Page</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40 of 47</a:t>
            </a:r>
          </a:p>
        </p:txBody>
      </p:sp>
    </p:spTree>
    <p:extLst>
      <p:ext uri="{BB962C8B-B14F-4D97-AF65-F5344CB8AC3E}">
        <p14:creationId xmlns:p14="http://schemas.microsoft.com/office/powerpoint/2010/main" val="2834395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B1590-88FB-29AB-1700-BACFD6147807}"/>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34510021-60CA-CC9A-C5A9-C193C6874C36}"/>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00169F33-E348-CBBB-39C0-02A7C1CF3A7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5D2581BE-BFEC-9E27-47E3-3499FFED5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800100"/>
            <a:ext cx="14325601" cy="8897592"/>
          </a:xfrm>
          <a:prstGeom prst="rect">
            <a:avLst/>
          </a:prstGeom>
        </p:spPr>
      </p:pic>
      <p:grpSp>
        <p:nvGrpSpPr>
          <p:cNvPr id="7" name="Group 6">
            <a:extLst>
              <a:ext uri="{FF2B5EF4-FFF2-40B4-BE49-F238E27FC236}">
                <a16:creationId xmlns:a16="http://schemas.microsoft.com/office/drawing/2014/main" id="{D5AF58E0-BB54-6E2A-E07B-C144626733E5}"/>
              </a:ext>
            </a:extLst>
          </p:cNvPr>
          <p:cNvGrpSpPr/>
          <p:nvPr/>
        </p:nvGrpSpPr>
        <p:grpSpPr>
          <a:xfrm>
            <a:off x="126832" y="96355"/>
            <a:ext cx="5892968" cy="985905"/>
            <a:chOff x="7560766" y="1208126"/>
            <a:chExt cx="4368968" cy="985905"/>
          </a:xfrm>
        </p:grpSpPr>
        <p:sp>
          <p:nvSpPr>
            <p:cNvPr id="8" name="Rectangle 7">
              <a:extLst>
                <a:ext uri="{FF2B5EF4-FFF2-40B4-BE49-F238E27FC236}">
                  <a16:creationId xmlns:a16="http://schemas.microsoft.com/office/drawing/2014/main" id="{61BB0ECB-DA52-073F-0535-0820345F4FE7}"/>
                </a:ext>
              </a:extLst>
            </p:cNvPr>
            <p:cNvSpPr/>
            <p:nvPr/>
          </p:nvSpPr>
          <p:spPr>
            <a:xfrm>
              <a:off x="7560766" y="1208126"/>
              <a:ext cx="4368968"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38498C2-8D36-2C45-D8D5-6432EF4DD221}"/>
                </a:ext>
              </a:extLst>
            </p:cNvPr>
            <p:cNvSpPr txBox="1"/>
            <p:nvPr/>
          </p:nvSpPr>
          <p:spPr>
            <a:xfrm>
              <a:off x="7865566" y="1239924"/>
              <a:ext cx="3911768"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Main Dashboard Detection Page</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41 of 47</a:t>
            </a:r>
          </a:p>
        </p:txBody>
      </p:sp>
    </p:spTree>
    <p:extLst>
      <p:ext uri="{BB962C8B-B14F-4D97-AF65-F5344CB8AC3E}">
        <p14:creationId xmlns:p14="http://schemas.microsoft.com/office/powerpoint/2010/main" val="1573926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9FC1D0-CDB2-0B86-2809-5C2D291E87C1}"/>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168A8FBA-A506-2140-65E5-1B7F54288AB5}"/>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D3330D69-11E2-29AE-B3F5-A8DAB66D98B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AAFFC799-5DA1-7F15-FDA4-D3E851107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876300"/>
            <a:ext cx="12268201" cy="9101854"/>
          </a:xfrm>
          <a:prstGeom prst="rect">
            <a:avLst/>
          </a:prstGeom>
        </p:spPr>
      </p:pic>
      <p:grpSp>
        <p:nvGrpSpPr>
          <p:cNvPr id="7" name="Group 6">
            <a:extLst>
              <a:ext uri="{FF2B5EF4-FFF2-40B4-BE49-F238E27FC236}">
                <a16:creationId xmlns:a16="http://schemas.microsoft.com/office/drawing/2014/main" id="{5F218262-1274-71F4-2641-E8FE4FE3608A}"/>
              </a:ext>
            </a:extLst>
          </p:cNvPr>
          <p:cNvGrpSpPr/>
          <p:nvPr/>
        </p:nvGrpSpPr>
        <p:grpSpPr>
          <a:xfrm>
            <a:off x="229612" y="236801"/>
            <a:ext cx="10057388" cy="954107"/>
            <a:chOff x="7636966" y="1348572"/>
            <a:chExt cx="4368968" cy="954107"/>
          </a:xfrm>
        </p:grpSpPr>
        <p:sp>
          <p:nvSpPr>
            <p:cNvPr id="8" name="Rectangle 7">
              <a:extLst>
                <a:ext uri="{FF2B5EF4-FFF2-40B4-BE49-F238E27FC236}">
                  <a16:creationId xmlns:a16="http://schemas.microsoft.com/office/drawing/2014/main" id="{2C6769B2-0914-E458-9AD2-7ADF5D1D1EE2}"/>
                </a:ext>
              </a:extLst>
            </p:cNvPr>
            <p:cNvSpPr/>
            <p:nvPr/>
          </p:nvSpPr>
          <p:spPr>
            <a:xfrm>
              <a:off x="7636966" y="1348572"/>
              <a:ext cx="4368968"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E5DBB40-26F2-DF65-8F87-4AD736EC7078}"/>
                </a:ext>
              </a:extLst>
            </p:cNvPr>
            <p:cNvSpPr txBox="1"/>
            <p:nvPr/>
          </p:nvSpPr>
          <p:spPr>
            <a:xfrm>
              <a:off x="7827091" y="1348572"/>
              <a:ext cx="3911768"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Start the detection window by pressing start detection button</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42 of 47</a:t>
            </a:r>
          </a:p>
        </p:txBody>
      </p:sp>
    </p:spTree>
    <p:extLst>
      <p:ext uri="{BB962C8B-B14F-4D97-AF65-F5344CB8AC3E}">
        <p14:creationId xmlns:p14="http://schemas.microsoft.com/office/powerpoint/2010/main" val="1861558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E4AF5A-B661-737B-BCA3-3268EE6E941A}"/>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338916B2-6C2F-03F9-7275-06967D7E23EF}"/>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5B21EBBF-0152-7A51-1293-F94BBEF5EE2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9BBE7C82-F130-DAE0-13D6-E44D2C14B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190" y="1028700"/>
            <a:ext cx="14782801" cy="8935697"/>
          </a:xfrm>
          <a:prstGeom prst="rect">
            <a:avLst/>
          </a:prstGeom>
        </p:spPr>
      </p:pic>
      <p:grpSp>
        <p:nvGrpSpPr>
          <p:cNvPr id="7" name="Group 6">
            <a:extLst>
              <a:ext uri="{FF2B5EF4-FFF2-40B4-BE49-F238E27FC236}">
                <a16:creationId xmlns:a16="http://schemas.microsoft.com/office/drawing/2014/main" id="{12DAC3FF-837B-3864-CEDF-CFD64D1C98C4}"/>
              </a:ext>
            </a:extLst>
          </p:cNvPr>
          <p:cNvGrpSpPr/>
          <p:nvPr/>
        </p:nvGrpSpPr>
        <p:grpSpPr>
          <a:xfrm>
            <a:off x="126832" y="96355"/>
            <a:ext cx="5892968" cy="619159"/>
            <a:chOff x="7560766" y="1208126"/>
            <a:chExt cx="4368968" cy="619159"/>
          </a:xfrm>
        </p:grpSpPr>
        <p:sp>
          <p:nvSpPr>
            <p:cNvPr id="8" name="Rectangle 7">
              <a:extLst>
                <a:ext uri="{FF2B5EF4-FFF2-40B4-BE49-F238E27FC236}">
                  <a16:creationId xmlns:a16="http://schemas.microsoft.com/office/drawing/2014/main" id="{F2D57AD3-DD02-D599-592B-9913693C8C6C}"/>
                </a:ext>
              </a:extLst>
            </p:cNvPr>
            <p:cNvSpPr/>
            <p:nvPr/>
          </p:nvSpPr>
          <p:spPr>
            <a:xfrm>
              <a:off x="7560766" y="1208126"/>
              <a:ext cx="4368968"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913DD6B-3EC1-6744-4256-F3188D82E958}"/>
                </a:ext>
              </a:extLst>
            </p:cNvPr>
            <p:cNvSpPr txBox="1"/>
            <p:nvPr/>
          </p:nvSpPr>
          <p:spPr>
            <a:xfrm>
              <a:off x="7865566" y="1239924"/>
              <a:ext cx="391176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Main Dashboard About Page</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43 of 47</a:t>
            </a:r>
          </a:p>
        </p:txBody>
      </p:sp>
    </p:spTree>
    <p:extLst>
      <p:ext uri="{BB962C8B-B14F-4D97-AF65-F5344CB8AC3E}">
        <p14:creationId xmlns:p14="http://schemas.microsoft.com/office/powerpoint/2010/main" val="2848275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15EB1-2B9C-92E5-C663-07C40EDC23DD}"/>
              </a:ext>
            </a:extLst>
          </p:cNvPr>
          <p:cNvSpPr>
            <a:spLocks noGrp="1"/>
          </p:cNvSpPr>
          <p:nvPr>
            <p:ph type="dt" sz="half" idx="10"/>
          </p:nvPr>
        </p:nvSpPr>
        <p:spPr/>
        <p:txBody>
          <a:bodyPr/>
          <a:lstStyle/>
          <a:p>
            <a:fld id="{65287056-CD01-46EC-BAF3-338ED852A4C9}" type="datetime1">
              <a:rPr lang="en-US" smtClean="0"/>
              <a:t>1/1/2025</a:t>
            </a:fld>
            <a:endParaRPr lang="en-US"/>
          </a:p>
        </p:txBody>
      </p:sp>
      <p:sp>
        <p:nvSpPr>
          <p:cNvPr id="3" name="Footer Placeholder 2">
            <a:extLst>
              <a:ext uri="{FF2B5EF4-FFF2-40B4-BE49-F238E27FC236}">
                <a16:creationId xmlns:a16="http://schemas.microsoft.com/office/drawing/2014/main" id="{1F43D55A-0022-46EF-9E2E-B6C1D30E37B6}"/>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A6C85D19-D16B-7BDC-F49D-6FF97C6584D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657DA197-FC13-05B0-631B-240AAB55E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952500"/>
            <a:ext cx="14325601" cy="8897592"/>
          </a:xfrm>
          <a:prstGeom prst="rect">
            <a:avLst/>
          </a:prstGeom>
        </p:spPr>
      </p:pic>
      <p:grpSp>
        <p:nvGrpSpPr>
          <p:cNvPr id="7" name="Group 6">
            <a:extLst>
              <a:ext uri="{FF2B5EF4-FFF2-40B4-BE49-F238E27FC236}">
                <a16:creationId xmlns:a16="http://schemas.microsoft.com/office/drawing/2014/main" id="{BCB0D95F-6C07-F7E3-21C6-F00EE82C9B4B}"/>
              </a:ext>
            </a:extLst>
          </p:cNvPr>
          <p:cNvGrpSpPr/>
          <p:nvPr/>
        </p:nvGrpSpPr>
        <p:grpSpPr>
          <a:xfrm>
            <a:off x="126832" y="96355"/>
            <a:ext cx="5892968" cy="619159"/>
            <a:chOff x="7560766" y="1208126"/>
            <a:chExt cx="4368968" cy="619159"/>
          </a:xfrm>
        </p:grpSpPr>
        <p:sp>
          <p:nvSpPr>
            <p:cNvPr id="8" name="Rectangle 7">
              <a:extLst>
                <a:ext uri="{FF2B5EF4-FFF2-40B4-BE49-F238E27FC236}">
                  <a16:creationId xmlns:a16="http://schemas.microsoft.com/office/drawing/2014/main" id="{8A61DA2F-6A87-5C52-924A-D0D4FB8B1BA9}"/>
                </a:ext>
              </a:extLst>
            </p:cNvPr>
            <p:cNvSpPr/>
            <p:nvPr/>
          </p:nvSpPr>
          <p:spPr>
            <a:xfrm>
              <a:off x="7560766" y="1208126"/>
              <a:ext cx="4368968"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92AA120-2D83-2D4C-7F9C-8E6F6250F492}"/>
                </a:ext>
              </a:extLst>
            </p:cNvPr>
            <p:cNvSpPr txBox="1"/>
            <p:nvPr/>
          </p:nvSpPr>
          <p:spPr>
            <a:xfrm>
              <a:off x="7865566" y="1239924"/>
              <a:ext cx="391176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Main Dashboard Settings Page</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1" name="TextBox 1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44 of 47</a:t>
            </a:r>
          </a:p>
        </p:txBody>
      </p:sp>
    </p:spTree>
    <p:extLst>
      <p:ext uri="{BB962C8B-B14F-4D97-AF65-F5344CB8AC3E}">
        <p14:creationId xmlns:p14="http://schemas.microsoft.com/office/powerpoint/2010/main" val="364449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336362" y="1467563"/>
            <a:ext cx="7274437" cy="741229"/>
          </a:xfrm>
          <a:prstGeom prst="rect">
            <a:avLst/>
          </a:prstGeom>
        </p:spPr>
        <p:txBody>
          <a:bodyPr lIns="0" tIns="0" rIns="0" bIns="0" rtlCol="0" anchor="t">
            <a:spAutoFit/>
          </a:bodyPr>
          <a:lstStyle/>
          <a:p>
            <a:pPr marL="0" lvl="0" indent="0" algn="ctr">
              <a:lnSpc>
                <a:spcPts val="6300"/>
              </a:lnSpc>
              <a:spcBef>
                <a:spcPct val="0"/>
              </a:spcBef>
            </a:pPr>
            <a:r>
              <a:rPr lang="en-US" sz="4500" b="1" dirty="0">
                <a:solidFill>
                  <a:srgbClr val="051D40"/>
                </a:solidFill>
                <a:latin typeface="Times New Roman" panose="02020603050405020304" pitchFamily="18" charset="0"/>
                <a:ea typeface="Open Sans Extra Bold"/>
                <a:cs typeface="Times New Roman" panose="02020603050405020304" pitchFamily="18" charset="0"/>
                <a:sym typeface="Open Sans Extra Bold"/>
              </a:rPr>
              <a:t>References</a:t>
            </a:r>
          </a:p>
        </p:txBody>
      </p:sp>
      <p:sp>
        <p:nvSpPr>
          <p:cNvPr id="3" name="TextBox 3"/>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Aaron Loeb</a:t>
            </a:r>
          </a:p>
        </p:txBody>
      </p:sp>
      <p:sp>
        <p:nvSpPr>
          <p:cNvPr id="4" name="TextBox 4"/>
          <p:cNvSpPr txBox="1"/>
          <p:nvPr/>
        </p:nvSpPr>
        <p:spPr>
          <a:xfrm>
            <a:off x="890191"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5" name="TextBox 5"/>
          <p:cNvSpPr txBox="1"/>
          <p:nvPr/>
        </p:nvSpPr>
        <p:spPr>
          <a:xfrm>
            <a:off x="4357503"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Alfredo Torres</a:t>
            </a:r>
          </a:p>
        </p:txBody>
      </p:sp>
      <p:sp>
        <p:nvSpPr>
          <p:cNvPr id="6" name="TextBox 6"/>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7" name="TextBox 7"/>
          <p:cNvSpPr txBox="1"/>
          <p:nvPr/>
        </p:nvSpPr>
        <p:spPr>
          <a:xfrm>
            <a:off x="7823789"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8" name="TextBox 8"/>
          <p:cNvSpPr txBox="1"/>
          <p:nvPr/>
        </p:nvSpPr>
        <p:spPr>
          <a:xfrm>
            <a:off x="11290076"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Daniel Gallego</a:t>
            </a:r>
          </a:p>
        </p:txBody>
      </p:sp>
      <p:sp>
        <p:nvSpPr>
          <p:cNvPr id="9" name="TextBox 9"/>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Olivia Wilson</a:t>
            </a:r>
          </a:p>
        </p:txBody>
      </p:sp>
      <p:sp>
        <p:nvSpPr>
          <p:cNvPr id="10" name="TextBox 10"/>
          <p:cNvSpPr txBox="1"/>
          <p:nvPr/>
        </p:nvSpPr>
        <p:spPr>
          <a:xfrm>
            <a:off x="14754134"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Marketing Head</a:t>
            </a:r>
          </a:p>
        </p:txBody>
      </p:sp>
      <p:grpSp>
        <p:nvGrpSpPr>
          <p:cNvPr id="11" name="Group 11"/>
          <p:cNvGrpSpPr/>
          <p:nvPr/>
        </p:nvGrpSpPr>
        <p:grpSpPr>
          <a:xfrm>
            <a:off x="-1766494" y="9340175"/>
            <a:ext cx="21820987" cy="946825"/>
            <a:chOff x="0" y="0"/>
            <a:chExt cx="6110362" cy="265132"/>
          </a:xfrm>
        </p:grpSpPr>
        <p:sp>
          <p:nvSpPr>
            <p:cNvPr id="12" name="Freeform 12"/>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13" name="TextBox 13"/>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766494" y="-816076"/>
            <a:ext cx="21820987" cy="1762900"/>
            <a:chOff x="0" y="0"/>
            <a:chExt cx="6110362" cy="493651"/>
          </a:xfrm>
        </p:grpSpPr>
        <p:sp>
          <p:nvSpPr>
            <p:cNvPr id="15" name="Freeform 15"/>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16" name="TextBox 16"/>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TextBox 17"/>
          <p:cNvSpPr txBox="1"/>
          <p:nvPr/>
        </p:nvSpPr>
        <p:spPr>
          <a:xfrm>
            <a:off x="1752600" y="2771080"/>
            <a:ext cx="15506700" cy="5478423"/>
          </a:xfrm>
          <a:prstGeom prst="rect">
            <a:avLst/>
          </a:prstGeom>
        </p:spPr>
        <p:txBody>
          <a:bodyPr wrap="square" lIns="0" tIns="0" rIns="0" bIns="0" rtlCol="0" anchor="t">
            <a:spAutoFit/>
          </a:bodyPr>
          <a:lstStyle/>
          <a:p>
            <a:pPr marL="274085" lvl="1" algn="just">
              <a:lnSpc>
                <a:spcPct val="150000"/>
              </a:lnSpc>
            </a:pPr>
            <a:r>
              <a:rPr lang="en-US" sz="2400" dirty="0">
                <a:solidFill>
                  <a:schemeClr val="tx2">
                    <a:lumMod val="60000"/>
                    <a:lumOff val="40000"/>
                  </a:schemeClr>
                </a:solidFill>
                <a:latin typeface="Times New Roman" panose="02020603050405020304" pitchFamily="18" charset="0"/>
                <a:ea typeface="Times New Roman"/>
                <a:cs typeface="Times New Roman" panose="02020603050405020304" pitchFamily="18" charset="0"/>
                <a:sym typeface="Times New Roman"/>
              </a:rPr>
              <a:t>[1] Convolutional Neural Networks, </a:t>
            </a:r>
            <a:r>
              <a:rPr lang="en-US" sz="2400" dirty="0">
                <a:solidFill>
                  <a:schemeClr val="tx2">
                    <a:lumMod val="60000"/>
                    <a:lumOff val="40000"/>
                  </a:schemeClr>
                </a:solidFill>
                <a:latin typeface="Times New Roman" panose="02020603050405020304" pitchFamily="18" charset="0"/>
                <a:ea typeface="Times New Roman"/>
                <a:cs typeface="Times New Roman" panose="02020603050405020304" pitchFamily="18" charset="0"/>
                <a:sym typeface="Times New Roman"/>
                <a:hlinkClick r:id="rId2">
                  <a:extLst>
                    <a:ext uri="{A12FA001-AC4F-418D-AE19-62706E023703}">
                      <ahyp:hlinkClr xmlns:ahyp="http://schemas.microsoft.com/office/drawing/2018/hyperlinkcolor" val="tx"/>
                    </a:ext>
                  </a:extLst>
                </a:hlinkClick>
              </a:rPr>
              <a:t>https://www.geeksforgeeks.org/introduction-convolution-neural-network/</a:t>
            </a:r>
            <a:endParaRPr lang="en-US" sz="2400" dirty="0">
              <a:solidFill>
                <a:schemeClr val="tx2">
                  <a:lumMod val="60000"/>
                  <a:lumOff val="40000"/>
                </a:schemeClr>
              </a:solidFill>
              <a:latin typeface="Times New Roman" panose="02020603050405020304" pitchFamily="18" charset="0"/>
              <a:ea typeface="Times New Roman"/>
              <a:cs typeface="Times New Roman" panose="02020603050405020304" pitchFamily="18" charset="0"/>
              <a:sym typeface="Times New Roman"/>
            </a:endParaRPr>
          </a:p>
          <a:p>
            <a:pPr marL="274085" lvl="1" algn="just">
              <a:lnSpc>
                <a:spcPct val="150000"/>
              </a:lnSpc>
            </a:pPr>
            <a:r>
              <a:rPr lang="en-US" sz="2400" dirty="0">
                <a:solidFill>
                  <a:schemeClr val="tx2">
                    <a:lumMod val="60000"/>
                    <a:lumOff val="40000"/>
                  </a:schemeClr>
                </a:solidFill>
                <a:latin typeface="Times New Roman" panose="02020603050405020304" pitchFamily="18" charset="0"/>
                <a:ea typeface="Times New Roman"/>
                <a:cs typeface="Times New Roman" panose="02020603050405020304" pitchFamily="18" charset="0"/>
                <a:sym typeface="Times New Roman"/>
              </a:rPr>
              <a:t>[2] </a:t>
            </a:r>
            <a:r>
              <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rPr>
              <a:t>Sign Language to Text and Speech Conversion</a:t>
            </a:r>
            <a:r>
              <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sym typeface="Times New Roman"/>
              </a:rPr>
              <a:t>, </a:t>
            </a:r>
            <a:r>
              <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sym typeface="Times New Roman"/>
                <a:hlinkClick r:id="rId3">
                  <a:extLst>
                    <a:ext uri="{A12FA001-AC4F-418D-AE19-62706E023703}">
                      <ahyp:hlinkClr xmlns:ahyp="http://schemas.microsoft.com/office/drawing/2018/hyperlinkcolor" val="tx"/>
                    </a:ext>
                  </a:extLst>
                </a:hlinkClick>
              </a:rPr>
              <a:t>https://www.ijariit.com/manuscript/sign-language-to-text-and-speech-conversion/</a:t>
            </a:r>
            <a:endPar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sym typeface="Times New Roman"/>
            </a:endParaRPr>
          </a:p>
          <a:p>
            <a:pPr marL="274085" lvl="1" algn="just">
              <a:lnSpc>
                <a:spcPct val="150000"/>
              </a:lnSpc>
            </a:pPr>
            <a:r>
              <a:rPr lang="en-US" sz="2400" dirty="0">
                <a:solidFill>
                  <a:schemeClr val="tx2">
                    <a:lumMod val="60000"/>
                    <a:lumOff val="40000"/>
                  </a:schemeClr>
                </a:solidFill>
                <a:latin typeface="Times New Roman" panose="02020603050405020304" pitchFamily="18" charset="0"/>
                <a:cs typeface="Times New Roman" panose="02020603050405020304" pitchFamily="18" charset="0"/>
                <a:sym typeface="Times New Roman"/>
              </a:rPr>
              <a:t>[3] </a:t>
            </a:r>
            <a:r>
              <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rPr>
              <a:t>Conversion of Sign Language To Text And Speech Using Machine Learning Techniques</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https://www.researchgate.net/publication/335433017_Conversion_of_Sign_Language_To_Text_And_Speech_Using_Machine_Learning_Techniques</a:t>
            </a:r>
            <a:endParaRPr lang="en-US" sz="24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274085" lvl="1" algn="just">
              <a:lnSpc>
                <a:spcPct val="150000"/>
              </a:lnSpc>
            </a:pP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[4] Conversion of Sign Language into Text, </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https://www.ripublication.com/ijaer18/ijaerv13n9_90.pdf</a:t>
            </a:r>
            <a:endParaRPr lang="en-US" sz="24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274085" lvl="1" algn="just">
              <a:lnSpc>
                <a:spcPct val="150000"/>
              </a:lnSpc>
            </a:pP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[5] CONVERSION OF SIGN LANGUAGE INTO SPEECH OR TEXT USING CNN, https://sist.sathyabama.ac.in/sist_naac/documents/1.3.4/1822-b.e-cse-batchno-111.pdf</a:t>
            </a:r>
          </a:p>
          <a:p>
            <a:pPr marL="274085" lvl="1" algn="just">
              <a:lnSpc>
                <a:spcPct val="150000"/>
              </a:lnSpc>
            </a:pPr>
            <a:endPar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endParaRPr>
          </a:p>
        </p:txBody>
      </p:sp>
      <p:sp>
        <p:nvSpPr>
          <p:cNvPr id="18" name="TextBox 1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
        <p:nvSpPr>
          <p:cNvPr id="19" name="TextBox 18"/>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20" name="TextBox 19"/>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21" name="TextBox 20"/>
          <p:cNvSpPr txBox="1"/>
          <p:nvPr/>
        </p:nvSpPr>
        <p:spPr>
          <a:xfrm>
            <a:off x="16916400" y="9921240"/>
            <a:ext cx="1371600" cy="274320"/>
          </a:xfrm>
          <a:prstGeom prst="rect">
            <a:avLst/>
          </a:prstGeom>
          <a:noFill/>
        </p:spPr>
        <p:txBody>
          <a:bodyPr wrap="none">
            <a:spAutoFit/>
          </a:bodyPr>
          <a:lstStyle/>
          <a:p>
            <a:pPr algn="r">
              <a:defRPr sz="1200"/>
            </a:pPr>
            <a:r>
              <a:t>Slide 45 of 47</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21CFE-ACEF-ACB8-80BC-D571B49C98F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A9BCC48-8B1F-CA18-4BF0-FAEBB3FBCB58}"/>
              </a:ext>
            </a:extLst>
          </p:cNvPr>
          <p:cNvSpPr txBox="1"/>
          <p:nvPr/>
        </p:nvSpPr>
        <p:spPr>
          <a:xfrm>
            <a:off x="5336362" y="1467563"/>
            <a:ext cx="7274437" cy="741229"/>
          </a:xfrm>
          <a:prstGeom prst="rect">
            <a:avLst/>
          </a:prstGeom>
        </p:spPr>
        <p:txBody>
          <a:bodyPr lIns="0" tIns="0" rIns="0" bIns="0" rtlCol="0" anchor="t">
            <a:spAutoFit/>
          </a:bodyPr>
          <a:lstStyle/>
          <a:p>
            <a:pPr marL="0" lvl="0" indent="0" algn="ctr">
              <a:lnSpc>
                <a:spcPts val="6300"/>
              </a:lnSpc>
              <a:spcBef>
                <a:spcPct val="0"/>
              </a:spcBef>
            </a:pPr>
            <a:r>
              <a:rPr lang="en-US" sz="4500" b="1" dirty="0">
                <a:solidFill>
                  <a:srgbClr val="051D40"/>
                </a:solidFill>
                <a:latin typeface="Times New Roman" panose="02020603050405020304" pitchFamily="18" charset="0"/>
                <a:ea typeface="Open Sans Extra Bold"/>
                <a:cs typeface="Times New Roman" panose="02020603050405020304" pitchFamily="18" charset="0"/>
                <a:sym typeface="Open Sans Extra Bold"/>
              </a:rPr>
              <a:t>Conclusion</a:t>
            </a:r>
          </a:p>
        </p:txBody>
      </p:sp>
      <p:sp>
        <p:nvSpPr>
          <p:cNvPr id="3" name="TextBox 3">
            <a:extLst>
              <a:ext uri="{FF2B5EF4-FFF2-40B4-BE49-F238E27FC236}">
                <a16:creationId xmlns:a16="http://schemas.microsoft.com/office/drawing/2014/main" id="{7D062297-11C6-9238-60FE-44C2D66A02A5}"/>
              </a:ext>
            </a:extLst>
          </p:cNvPr>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Aaron Loeb</a:t>
            </a:r>
          </a:p>
        </p:txBody>
      </p:sp>
      <p:sp>
        <p:nvSpPr>
          <p:cNvPr id="4" name="TextBox 4">
            <a:extLst>
              <a:ext uri="{FF2B5EF4-FFF2-40B4-BE49-F238E27FC236}">
                <a16:creationId xmlns:a16="http://schemas.microsoft.com/office/drawing/2014/main" id="{E6E18BBD-0A86-2C21-CA34-55E0B5D930D2}"/>
              </a:ext>
            </a:extLst>
          </p:cNvPr>
          <p:cNvSpPr txBox="1"/>
          <p:nvPr/>
        </p:nvSpPr>
        <p:spPr>
          <a:xfrm>
            <a:off x="890191"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5" name="TextBox 5">
            <a:extLst>
              <a:ext uri="{FF2B5EF4-FFF2-40B4-BE49-F238E27FC236}">
                <a16:creationId xmlns:a16="http://schemas.microsoft.com/office/drawing/2014/main" id="{4D348CA3-DB52-657D-FA0F-FE486DC27CBF}"/>
              </a:ext>
            </a:extLst>
          </p:cNvPr>
          <p:cNvSpPr txBox="1"/>
          <p:nvPr/>
        </p:nvSpPr>
        <p:spPr>
          <a:xfrm>
            <a:off x="4357503"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Alfredo Torres</a:t>
            </a:r>
          </a:p>
        </p:txBody>
      </p:sp>
      <p:sp>
        <p:nvSpPr>
          <p:cNvPr id="6" name="TextBox 6">
            <a:extLst>
              <a:ext uri="{FF2B5EF4-FFF2-40B4-BE49-F238E27FC236}">
                <a16:creationId xmlns:a16="http://schemas.microsoft.com/office/drawing/2014/main" id="{FBB015FC-670C-368E-9EBD-947504FD1BE7}"/>
              </a:ext>
            </a:extLst>
          </p:cNvPr>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7" name="TextBox 7">
            <a:extLst>
              <a:ext uri="{FF2B5EF4-FFF2-40B4-BE49-F238E27FC236}">
                <a16:creationId xmlns:a16="http://schemas.microsoft.com/office/drawing/2014/main" id="{B1ACA246-393E-4125-D3DE-458490AB84A0}"/>
              </a:ext>
            </a:extLst>
          </p:cNvPr>
          <p:cNvSpPr txBox="1"/>
          <p:nvPr/>
        </p:nvSpPr>
        <p:spPr>
          <a:xfrm>
            <a:off x="7823789"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8" name="TextBox 8">
            <a:extLst>
              <a:ext uri="{FF2B5EF4-FFF2-40B4-BE49-F238E27FC236}">
                <a16:creationId xmlns:a16="http://schemas.microsoft.com/office/drawing/2014/main" id="{1B4F58AD-5807-8231-3868-C4608E16BC4B}"/>
              </a:ext>
            </a:extLst>
          </p:cNvPr>
          <p:cNvSpPr txBox="1"/>
          <p:nvPr/>
        </p:nvSpPr>
        <p:spPr>
          <a:xfrm>
            <a:off x="11290076"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Daniel Gallego</a:t>
            </a:r>
          </a:p>
        </p:txBody>
      </p:sp>
      <p:sp>
        <p:nvSpPr>
          <p:cNvPr id="9" name="TextBox 9">
            <a:extLst>
              <a:ext uri="{FF2B5EF4-FFF2-40B4-BE49-F238E27FC236}">
                <a16:creationId xmlns:a16="http://schemas.microsoft.com/office/drawing/2014/main" id="{535F0E6C-B9C1-2DED-4B7E-F01B304CE314}"/>
              </a:ext>
            </a:extLst>
          </p:cNvPr>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Olivia Wilson</a:t>
            </a:r>
          </a:p>
        </p:txBody>
      </p:sp>
      <p:sp>
        <p:nvSpPr>
          <p:cNvPr id="10" name="TextBox 10">
            <a:extLst>
              <a:ext uri="{FF2B5EF4-FFF2-40B4-BE49-F238E27FC236}">
                <a16:creationId xmlns:a16="http://schemas.microsoft.com/office/drawing/2014/main" id="{458C615C-21B0-F26B-A43E-BBF65EC930F9}"/>
              </a:ext>
            </a:extLst>
          </p:cNvPr>
          <p:cNvSpPr txBox="1"/>
          <p:nvPr/>
        </p:nvSpPr>
        <p:spPr>
          <a:xfrm>
            <a:off x="14754134"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Marketing Head</a:t>
            </a:r>
          </a:p>
        </p:txBody>
      </p:sp>
      <p:grpSp>
        <p:nvGrpSpPr>
          <p:cNvPr id="11" name="Group 11">
            <a:extLst>
              <a:ext uri="{FF2B5EF4-FFF2-40B4-BE49-F238E27FC236}">
                <a16:creationId xmlns:a16="http://schemas.microsoft.com/office/drawing/2014/main" id="{0FACE037-181D-A2A7-A50E-78A880366743}"/>
              </a:ext>
            </a:extLst>
          </p:cNvPr>
          <p:cNvGrpSpPr/>
          <p:nvPr/>
        </p:nvGrpSpPr>
        <p:grpSpPr>
          <a:xfrm>
            <a:off x="-1766494" y="9340175"/>
            <a:ext cx="21820987" cy="946825"/>
            <a:chOff x="0" y="0"/>
            <a:chExt cx="6110362" cy="265132"/>
          </a:xfrm>
        </p:grpSpPr>
        <p:sp>
          <p:nvSpPr>
            <p:cNvPr id="12" name="Freeform 12">
              <a:extLst>
                <a:ext uri="{FF2B5EF4-FFF2-40B4-BE49-F238E27FC236}">
                  <a16:creationId xmlns:a16="http://schemas.microsoft.com/office/drawing/2014/main" id="{927B82F6-A1AC-798B-0A2D-273F64600D9E}"/>
                </a:ext>
              </a:extLst>
            </p:cNvPr>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13" name="TextBox 13">
              <a:extLst>
                <a:ext uri="{FF2B5EF4-FFF2-40B4-BE49-F238E27FC236}">
                  <a16:creationId xmlns:a16="http://schemas.microsoft.com/office/drawing/2014/main" id="{936C8E12-3F3B-1382-0827-F030E55771D4}"/>
                </a:ext>
              </a:extLst>
            </p:cNvPr>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a:extLst>
              <a:ext uri="{FF2B5EF4-FFF2-40B4-BE49-F238E27FC236}">
                <a16:creationId xmlns:a16="http://schemas.microsoft.com/office/drawing/2014/main" id="{E202F6EE-5CB1-DE38-116C-E51EEBDA62F3}"/>
              </a:ext>
            </a:extLst>
          </p:cNvPr>
          <p:cNvGrpSpPr/>
          <p:nvPr/>
        </p:nvGrpSpPr>
        <p:grpSpPr>
          <a:xfrm>
            <a:off x="-1766494" y="-816076"/>
            <a:ext cx="21820987" cy="1762900"/>
            <a:chOff x="0" y="0"/>
            <a:chExt cx="6110362" cy="493651"/>
          </a:xfrm>
        </p:grpSpPr>
        <p:sp>
          <p:nvSpPr>
            <p:cNvPr id="15" name="Freeform 15">
              <a:extLst>
                <a:ext uri="{FF2B5EF4-FFF2-40B4-BE49-F238E27FC236}">
                  <a16:creationId xmlns:a16="http://schemas.microsoft.com/office/drawing/2014/main" id="{2D878D5D-9AF5-1956-FB8D-015C204490D8}"/>
                </a:ext>
              </a:extLst>
            </p:cNvPr>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16" name="TextBox 16">
              <a:extLst>
                <a:ext uri="{FF2B5EF4-FFF2-40B4-BE49-F238E27FC236}">
                  <a16:creationId xmlns:a16="http://schemas.microsoft.com/office/drawing/2014/main" id="{7A3E54F7-F2BA-F609-58C5-7793C769F314}"/>
                </a:ext>
              </a:extLst>
            </p:cNvPr>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TextBox 17">
            <a:extLst>
              <a:ext uri="{FF2B5EF4-FFF2-40B4-BE49-F238E27FC236}">
                <a16:creationId xmlns:a16="http://schemas.microsoft.com/office/drawing/2014/main" id="{A0CD455F-CB56-AB25-FAF8-8F87B33C1169}"/>
              </a:ext>
            </a:extLst>
          </p:cNvPr>
          <p:cNvSpPr txBox="1"/>
          <p:nvPr/>
        </p:nvSpPr>
        <p:spPr>
          <a:xfrm>
            <a:off x="3531638" y="2771080"/>
            <a:ext cx="11507638" cy="3164303"/>
          </a:xfrm>
          <a:prstGeom prst="rect">
            <a:avLst/>
          </a:prstGeom>
        </p:spPr>
        <p:txBody>
          <a:bodyPr lIns="0" tIns="0" rIns="0" bIns="0" rtlCol="0" anchor="t">
            <a:spAutoFit/>
          </a:bodyPr>
          <a:lstStyle/>
          <a:p>
            <a:pPr marL="548171" lvl="1" indent="-274086" algn="just">
              <a:lnSpc>
                <a:spcPts val="3554"/>
              </a:lnSpc>
              <a:buFont typeface="Arial"/>
              <a:buChar char="•"/>
            </a:pPr>
            <a:r>
              <a:rPr lang="en-US" sz="2539">
                <a:solidFill>
                  <a:srgbClr val="000000"/>
                </a:solidFill>
                <a:latin typeface="Times New Roman"/>
                <a:ea typeface="Times New Roman"/>
                <a:cs typeface="Times New Roman"/>
                <a:sym typeface="Times New Roman"/>
              </a:rPr>
              <a:t>Finally, we are able to predict any alphabet[a-z] with 97% Accuracy (with and without clean background and proper lightning conditions) through our method. </a:t>
            </a:r>
          </a:p>
          <a:p>
            <a:pPr marL="548171" lvl="1" indent="-274086" algn="just">
              <a:lnSpc>
                <a:spcPts val="3554"/>
              </a:lnSpc>
              <a:buFont typeface="Arial"/>
              <a:buChar char="•"/>
            </a:pPr>
            <a:r>
              <a:rPr lang="en-US" sz="2539">
                <a:solidFill>
                  <a:srgbClr val="000000"/>
                </a:solidFill>
                <a:latin typeface="Times New Roman"/>
                <a:ea typeface="Times New Roman"/>
                <a:cs typeface="Times New Roman"/>
                <a:sym typeface="Times New Roman"/>
              </a:rPr>
              <a:t>And if the background is clear and there is good lightning condition then we got even 99% accurate results.</a:t>
            </a:r>
          </a:p>
          <a:p>
            <a:pPr marL="548171" lvl="1" indent="-274086" algn="just">
              <a:lnSpc>
                <a:spcPts val="3554"/>
              </a:lnSpc>
              <a:buFont typeface="Arial"/>
              <a:buChar char="•"/>
            </a:pPr>
            <a:r>
              <a:rPr lang="en-US" sz="2539">
                <a:solidFill>
                  <a:srgbClr val="000000"/>
                </a:solidFill>
                <a:latin typeface="Times New Roman"/>
                <a:ea typeface="Times New Roman"/>
                <a:cs typeface="Times New Roman"/>
                <a:sym typeface="Times New Roman"/>
              </a:rPr>
              <a:t>In Future work we will make one android application in which we implement this algorithm for gesture prediction</a:t>
            </a:r>
          </a:p>
        </p:txBody>
      </p:sp>
      <p:sp>
        <p:nvSpPr>
          <p:cNvPr id="18" name="TextBox 18">
            <a:extLst>
              <a:ext uri="{FF2B5EF4-FFF2-40B4-BE49-F238E27FC236}">
                <a16:creationId xmlns:a16="http://schemas.microsoft.com/office/drawing/2014/main" id="{49713242-80FA-533C-31B7-16B5172715D7}"/>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
        <p:nvSpPr>
          <p:cNvPr id="19" name="TextBox 18"/>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20" name="TextBox 19"/>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21" name="TextBox 20"/>
          <p:cNvSpPr txBox="1"/>
          <p:nvPr/>
        </p:nvSpPr>
        <p:spPr>
          <a:xfrm>
            <a:off x="16916400" y="9921240"/>
            <a:ext cx="1371600" cy="274320"/>
          </a:xfrm>
          <a:prstGeom prst="rect">
            <a:avLst/>
          </a:prstGeom>
          <a:noFill/>
        </p:spPr>
        <p:txBody>
          <a:bodyPr wrap="none">
            <a:spAutoFit/>
          </a:bodyPr>
          <a:lstStyle/>
          <a:p>
            <a:pPr algn="r">
              <a:defRPr sz="1200"/>
            </a:pPr>
            <a:r>
              <a:t>Slide 46 of 47</a:t>
            </a:r>
          </a:p>
        </p:txBody>
      </p:sp>
    </p:spTree>
    <p:extLst>
      <p:ext uri="{BB962C8B-B14F-4D97-AF65-F5344CB8AC3E}">
        <p14:creationId xmlns:p14="http://schemas.microsoft.com/office/powerpoint/2010/main" val="2546267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id="3" name="Group 3"/>
          <p:cNvGrpSpPr/>
          <p:nvPr/>
        </p:nvGrpSpPr>
        <p:grpSpPr>
          <a:xfrm>
            <a:off x="12398912" y="0"/>
            <a:ext cx="5889088" cy="756959"/>
            <a:chOff x="0" y="0"/>
            <a:chExt cx="1551036" cy="199364"/>
          </a:xfrm>
        </p:grpSpPr>
        <p:sp>
          <p:nvSpPr>
            <p:cNvPr id="4" name="Freeform 4"/>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5" name="TextBox 5"/>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398912" y="9530041"/>
            <a:ext cx="5889088" cy="756959"/>
            <a:chOff x="0" y="0"/>
            <a:chExt cx="1551036" cy="199364"/>
          </a:xfrm>
        </p:grpSpPr>
        <p:sp>
          <p:nvSpPr>
            <p:cNvPr id="7" name="Freeform 7"/>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8" name="TextBox 8"/>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10" name="Freeform 10"/>
          <p:cNvSpPr/>
          <p:nvPr/>
        </p:nvSpPr>
        <p:spPr>
          <a:xfrm>
            <a:off x="12398912" y="756959"/>
            <a:ext cx="5889088" cy="8773081"/>
          </a:xfrm>
          <a:custGeom>
            <a:avLst/>
            <a:gdLst/>
            <a:ahLst/>
            <a:cxnLst/>
            <a:rect l="l" t="t" r="r" b="b"/>
            <a:pathLst>
              <a:path w="5889088" h="8773081">
                <a:moveTo>
                  <a:pt x="0" y="0"/>
                </a:moveTo>
                <a:lnTo>
                  <a:pt x="5889088" y="0"/>
                </a:lnTo>
                <a:lnTo>
                  <a:pt x="5889088" y="8773082"/>
                </a:lnTo>
                <a:lnTo>
                  <a:pt x="0" y="8773082"/>
                </a:lnTo>
                <a:lnTo>
                  <a:pt x="0" y="0"/>
                </a:lnTo>
                <a:close/>
              </a:path>
            </a:pathLst>
          </a:custGeom>
          <a:blipFill>
            <a:blip r:embed="rId4"/>
            <a:stretch>
              <a:fillRect l="-123597"/>
            </a:stretch>
          </a:blipFill>
        </p:spPr>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51D40"/>
                </a:solidFill>
                <a:latin typeface="Canva Sans"/>
                <a:ea typeface="Canva Sans"/>
                <a:cs typeface="Canva Sans"/>
                <a:sym typeface="Canva Sans"/>
              </a:rPr>
              <a:t>34</a:t>
            </a:r>
          </a:p>
        </p:txBody>
      </p:sp>
      <p:sp>
        <p:nvSpPr>
          <p:cNvPr id="12" name="Date Placeholder 11">
            <a:extLst>
              <a:ext uri="{FF2B5EF4-FFF2-40B4-BE49-F238E27FC236}">
                <a16:creationId xmlns:a16="http://schemas.microsoft.com/office/drawing/2014/main" id="{3BC71897-6FB4-0539-D83C-70302C696CF2}"/>
              </a:ext>
            </a:extLst>
          </p:cNvPr>
          <p:cNvSpPr>
            <a:spLocks noGrp="1"/>
          </p:cNvSpPr>
          <p:nvPr>
            <p:ph type="dt" sz="half" idx="10"/>
          </p:nvPr>
        </p:nvSpPr>
        <p:spPr/>
        <p:txBody>
          <a:bodyPr/>
          <a:lstStyle/>
          <a:p>
            <a:fld id="{B4C8363E-259C-46E7-A46E-17C6E192EC25}" type="datetime1">
              <a:rPr lang="en-US" smtClean="0"/>
              <a:t>1/1/2025</a:t>
            </a:fld>
            <a:endParaRPr lang="en-US"/>
          </a:p>
        </p:txBody>
      </p:sp>
      <p:sp>
        <p:nvSpPr>
          <p:cNvPr id="13" name="Footer Placeholder 12">
            <a:extLst>
              <a:ext uri="{FF2B5EF4-FFF2-40B4-BE49-F238E27FC236}">
                <a16:creationId xmlns:a16="http://schemas.microsoft.com/office/drawing/2014/main" id="{39F760AB-327C-2EBD-0006-3DBAD4F65FAB}"/>
              </a:ext>
            </a:extLst>
          </p:cNvPr>
          <p:cNvSpPr>
            <a:spLocks noGrp="1"/>
          </p:cNvSpPr>
          <p:nvPr>
            <p:ph type="ftr" sz="quarter" idx="11"/>
          </p:nvPr>
        </p:nvSpPr>
        <p:spPr/>
        <p:txBody>
          <a:bodyPr/>
          <a:lstStyle/>
          <a:p>
            <a:r>
              <a:rPr lang="en-US"/>
              <a:t>SignSpeak, Dep of AIML</a:t>
            </a:r>
          </a:p>
        </p:txBody>
      </p:sp>
      <p:sp>
        <p:nvSpPr>
          <p:cNvPr id="14" name="TextBox 13"/>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5" name="TextBox 14"/>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6" name="TextBox 15"/>
          <p:cNvSpPr txBox="1"/>
          <p:nvPr/>
        </p:nvSpPr>
        <p:spPr>
          <a:xfrm>
            <a:off x="16916400" y="9921240"/>
            <a:ext cx="1371600" cy="274320"/>
          </a:xfrm>
          <a:prstGeom prst="rect">
            <a:avLst/>
          </a:prstGeom>
          <a:noFill/>
        </p:spPr>
        <p:txBody>
          <a:bodyPr wrap="none">
            <a:spAutoFit/>
          </a:bodyPr>
          <a:lstStyle/>
          <a:p>
            <a:pPr algn="r">
              <a:defRPr sz="1200"/>
            </a:pPr>
            <a:r>
              <a:t>Slide 47 of 47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a:stretch>
            </a:blipFill>
          </p:spPr>
        </p:sp>
      </p:grpSp>
      <p:sp>
        <p:nvSpPr>
          <p:cNvPr id="11" name="TextBox 11"/>
          <p:cNvSpPr txBox="1"/>
          <p:nvPr/>
        </p:nvSpPr>
        <p:spPr>
          <a:xfrm>
            <a:off x="1518345" y="3007939"/>
            <a:ext cx="8414772" cy="7220346"/>
          </a:xfrm>
          <a:prstGeom prst="rect">
            <a:avLst/>
          </a:prstGeom>
        </p:spPr>
        <p:txBody>
          <a:bodyPr lIns="0" tIns="0" rIns="0" bIns="0" rtlCol="0" anchor="t">
            <a:spAutoFit/>
          </a:bodyPr>
          <a:lstStyle/>
          <a:p>
            <a:pPr marL="524848" lvl="1" indent="-262424" algn="just">
              <a:lnSpc>
                <a:spcPts val="4108"/>
              </a:lnSpc>
              <a:buFont typeface="Arial"/>
              <a:buChar char="•"/>
            </a:pPr>
            <a:r>
              <a:rPr lang="en-US" sz="2430" spc="-48">
                <a:solidFill>
                  <a:srgbClr val="051D40"/>
                </a:solidFill>
                <a:latin typeface="Times New Roman"/>
                <a:ea typeface="Times New Roman"/>
                <a:cs typeface="Times New Roman"/>
                <a:sym typeface="Times New Roman"/>
              </a:rPr>
              <a:t>American sign language is a predominant sign language Since the only disability D&amp;M people have been communication related and they cannot use spoken languages hence the only way for them to communicate is through sign language. </a:t>
            </a:r>
          </a:p>
          <a:p>
            <a:pPr marL="524848" lvl="1" indent="-262424" algn="just">
              <a:lnSpc>
                <a:spcPts val="4108"/>
              </a:lnSpc>
              <a:buFont typeface="Arial"/>
              <a:buChar char="•"/>
            </a:pPr>
            <a:r>
              <a:rPr lang="en-US" sz="2430" spc="-48">
                <a:solidFill>
                  <a:srgbClr val="051D40"/>
                </a:solidFill>
                <a:latin typeface="Times New Roman"/>
                <a:ea typeface="Times New Roman"/>
                <a:cs typeface="Times New Roman"/>
                <a:sym typeface="Times New Roman"/>
              </a:rPr>
              <a:t>Communication is the process of exchange of thoughts and messages in various ways such as speech, signals, behavior and visuals. </a:t>
            </a:r>
          </a:p>
          <a:p>
            <a:pPr marL="524848" lvl="1" indent="-262424" algn="just">
              <a:lnSpc>
                <a:spcPts val="4108"/>
              </a:lnSpc>
              <a:buFont typeface="Arial"/>
              <a:buChar char="•"/>
            </a:pPr>
            <a:r>
              <a:rPr lang="en-US" sz="2430" spc="-48">
                <a:solidFill>
                  <a:srgbClr val="051D40"/>
                </a:solidFill>
                <a:latin typeface="Times New Roman"/>
                <a:ea typeface="Times New Roman"/>
                <a:cs typeface="Times New Roman"/>
                <a:sym typeface="Times New Roman"/>
              </a:rPr>
              <a:t>Deaf and Mute(D&amp;M) people make use of their hands to express different gestures to express their ideas with other people. </a:t>
            </a:r>
          </a:p>
          <a:p>
            <a:pPr marL="524848" lvl="1" indent="-262424" algn="just">
              <a:lnSpc>
                <a:spcPts val="4108"/>
              </a:lnSpc>
              <a:buFont typeface="Arial"/>
              <a:buChar char="•"/>
            </a:pPr>
            <a:r>
              <a:rPr lang="en-US" sz="2430" spc="-48">
                <a:solidFill>
                  <a:srgbClr val="051D40"/>
                </a:solidFill>
                <a:latin typeface="Times New Roman"/>
                <a:ea typeface="Times New Roman"/>
                <a:cs typeface="Times New Roman"/>
                <a:sym typeface="Times New Roman"/>
              </a:rPr>
              <a:t>Gestures are the nonverbally exchanged messages and these gestures are understood with vision. This nonverbal communication of deaf and dumb people is called sign language.</a:t>
            </a:r>
          </a:p>
        </p:txBody>
      </p:sp>
      <p:sp>
        <p:nvSpPr>
          <p:cNvPr id="12" name="TextBox 12"/>
          <p:cNvSpPr txBox="1"/>
          <p:nvPr/>
        </p:nvSpPr>
        <p:spPr>
          <a:xfrm>
            <a:off x="1518345" y="2216600"/>
            <a:ext cx="4997147" cy="689582"/>
          </a:xfrm>
          <a:prstGeom prst="rect">
            <a:avLst/>
          </a:prstGeom>
        </p:spPr>
        <p:txBody>
          <a:bodyPr lIns="0" tIns="0" rIns="0" bIns="0" rtlCol="0" anchor="t">
            <a:spAutoFit/>
          </a:bodyPr>
          <a:lstStyle/>
          <a:p>
            <a:pPr algn="l">
              <a:lnSpc>
                <a:spcPts val="5040"/>
              </a:lnSpc>
              <a:spcBef>
                <a:spcPct val="0"/>
              </a:spcBef>
            </a:pPr>
            <a:r>
              <a:rPr lang="en-US" sz="3600" b="1">
                <a:solidFill>
                  <a:srgbClr val="051D40"/>
                </a:solidFill>
                <a:latin typeface="Times New Roman Bold"/>
                <a:ea typeface="Times New Roman Bold"/>
                <a:cs typeface="Times New Roman Bold"/>
                <a:sym typeface="Times New Roman Bold"/>
              </a:rPr>
              <a:t>INTRODUCTION</a:t>
            </a:r>
          </a:p>
        </p:txBody>
      </p:sp>
      <p:sp>
        <p:nvSpPr>
          <p:cNvPr id="13" name="TextBox 12"/>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4" name="TextBox 13"/>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5" name="TextBox 14"/>
          <p:cNvSpPr txBox="1"/>
          <p:nvPr/>
        </p:nvSpPr>
        <p:spPr>
          <a:xfrm>
            <a:off x="16916400" y="9921240"/>
            <a:ext cx="1371600" cy="274320"/>
          </a:xfrm>
          <a:prstGeom prst="rect">
            <a:avLst/>
          </a:prstGeom>
          <a:noFill/>
        </p:spPr>
        <p:txBody>
          <a:bodyPr wrap="none">
            <a:spAutoFit/>
          </a:bodyPr>
          <a:lstStyle/>
          <a:p>
            <a:pPr algn="r">
              <a:defRPr sz="1200"/>
            </a:pPr>
            <a:r>
              <a:t>Slide 5 of 47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94175" y="1507924"/>
            <a:ext cx="6709894" cy="689582"/>
          </a:xfrm>
          <a:prstGeom prst="rect">
            <a:avLst/>
          </a:prstGeom>
        </p:spPr>
        <p:txBody>
          <a:bodyPr lIns="0" tIns="0" rIns="0" bIns="0" rtlCol="0" anchor="t">
            <a:spAutoFit/>
          </a:bodyPr>
          <a:lstStyle/>
          <a:p>
            <a:pPr marL="0" lvl="0" indent="0" algn="l">
              <a:lnSpc>
                <a:spcPts val="5040"/>
              </a:lnSpc>
              <a:spcBef>
                <a:spcPct val="0"/>
              </a:spcBef>
            </a:pPr>
            <a:r>
              <a:rPr lang="en-US" sz="3600" b="1">
                <a:solidFill>
                  <a:srgbClr val="051D40"/>
                </a:solidFill>
                <a:latin typeface="Times New Roman Bold"/>
                <a:ea typeface="Times New Roman Bold"/>
                <a:cs typeface="Times New Roman Bold"/>
                <a:sym typeface="Times New Roman Bold"/>
              </a:rPr>
              <a:t>PROBLEM STATEMENT</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966307" y="300249"/>
            <a:ext cx="8027935" cy="9598729"/>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3355" b="-3355"/>
              </a:stretch>
            </a:blipFill>
          </p:spPr>
        </p:sp>
      </p:grpSp>
      <p:grpSp>
        <p:nvGrpSpPr>
          <p:cNvPr id="11" name="Group 11"/>
          <p:cNvGrpSpPr/>
          <p:nvPr/>
        </p:nvGrpSpPr>
        <p:grpSpPr>
          <a:xfrm>
            <a:off x="14700679" y="7074186"/>
            <a:ext cx="5946973" cy="59469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5" name="Group 15"/>
          <p:cNvGrpSpPr/>
          <p:nvPr/>
        </p:nvGrpSpPr>
        <p:grpSpPr>
          <a:xfrm>
            <a:off x="1594175" y="2520303"/>
            <a:ext cx="11672655" cy="2995230"/>
            <a:chOff x="0" y="0"/>
            <a:chExt cx="3074280" cy="788867"/>
          </a:xfrm>
        </p:grpSpPr>
        <p:sp>
          <p:nvSpPr>
            <p:cNvPr id="16" name="Freeform 16"/>
            <p:cNvSpPr/>
            <p:nvPr/>
          </p:nvSpPr>
          <p:spPr>
            <a:xfrm>
              <a:off x="0" y="0"/>
              <a:ext cx="3074280" cy="788867"/>
            </a:xfrm>
            <a:custGeom>
              <a:avLst/>
              <a:gdLst/>
              <a:ahLst/>
              <a:cxnLst/>
              <a:rect l="l" t="t" r="r" b="b"/>
              <a:pathLst>
                <a:path w="3074280" h="788867">
                  <a:moveTo>
                    <a:pt x="9286" y="0"/>
                  </a:moveTo>
                  <a:lnTo>
                    <a:pt x="3064994" y="0"/>
                  </a:lnTo>
                  <a:cubicBezTo>
                    <a:pt x="3070122" y="0"/>
                    <a:pt x="3074280" y="4157"/>
                    <a:pt x="3074280" y="9286"/>
                  </a:cubicBezTo>
                  <a:lnTo>
                    <a:pt x="3074280" y="779582"/>
                  </a:lnTo>
                  <a:cubicBezTo>
                    <a:pt x="3074280" y="784710"/>
                    <a:pt x="3070122" y="788867"/>
                    <a:pt x="3064994" y="788867"/>
                  </a:cubicBezTo>
                  <a:lnTo>
                    <a:pt x="9286" y="788867"/>
                  </a:lnTo>
                  <a:cubicBezTo>
                    <a:pt x="4157" y="788867"/>
                    <a:pt x="0" y="784710"/>
                    <a:pt x="0" y="779582"/>
                  </a:cubicBezTo>
                  <a:lnTo>
                    <a:pt x="0" y="9286"/>
                  </a:lnTo>
                  <a:cubicBezTo>
                    <a:pt x="0" y="4157"/>
                    <a:pt x="4157" y="0"/>
                    <a:pt x="9286" y="0"/>
                  </a:cubicBezTo>
                  <a:close/>
                </a:path>
              </a:pathLst>
            </a:custGeom>
            <a:solidFill>
              <a:srgbClr val="00569E"/>
            </a:solidFill>
          </p:spPr>
        </p:sp>
        <p:sp>
          <p:nvSpPr>
            <p:cNvPr id="17" name="TextBox 17"/>
            <p:cNvSpPr txBox="1"/>
            <p:nvPr/>
          </p:nvSpPr>
          <p:spPr>
            <a:xfrm>
              <a:off x="0" y="-95250"/>
              <a:ext cx="3074280" cy="884117"/>
            </a:xfrm>
            <a:prstGeom prst="rect">
              <a:avLst/>
            </a:prstGeom>
          </p:spPr>
          <p:txBody>
            <a:bodyPr lIns="50800" tIns="50800" rIns="50800" bIns="50800" rtlCol="0" anchor="ctr"/>
            <a:lstStyle/>
            <a:p>
              <a:pPr marL="259079" lvl="1" algn="just">
                <a:lnSpc>
                  <a:spcPts val="3359"/>
                </a:lnSpc>
              </a:pPr>
              <a:r>
                <a:rPr lang="en-US" sz="2399" dirty="0">
                  <a:solidFill>
                    <a:srgbClr val="FFFFFF"/>
                  </a:solidFill>
                  <a:latin typeface="Times New Roman"/>
                  <a:ea typeface="Times New Roman"/>
                  <a:cs typeface="Times New Roman"/>
                  <a:sym typeface="Times New Roman"/>
                </a:rPr>
                <a:t>To develop Web-based application and integrate with Sign Language Detection System which has been developed using machine learning algorithms, specifically Convolutional Neural Networks (CNN), to detect and interpret hand gestures, translating them into text and voice outputs.</a:t>
              </a:r>
            </a:p>
            <a:p>
              <a:pPr algn="just">
                <a:lnSpc>
                  <a:spcPts val="3359"/>
                </a:lnSpc>
              </a:pPr>
              <a:endParaRPr lang="en-US" sz="2399" dirty="0">
                <a:solidFill>
                  <a:srgbClr val="FFFFFF"/>
                </a:solidFill>
                <a:latin typeface="Times New Roman"/>
                <a:ea typeface="Times New Roman"/>
                <a:cs typeface="Times New Roman"/>
                <a:sym typeface="Times New Roman"/>
              </a:endParaRPr>
            </a:p>
          </p:txBody>
        </p:sp>
      </p:grpSp>
      <p:sp>
        <p:nvSpPr>
          <p:cNvPr id="18" name="TextBox 17"/>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9" name="TextBox 18"/>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20" name="TextBox 19"/>
          <p:cNvSpPr txBox="1"/>
          <p:nvPr/>
        </p:nvSpPr>
        <p:spPr>
          <a:xfrm>
            <a:off x="16916400" y="9921240"/>
            <a:ext cx="1371600" cy="274320"/>
          </a:xfrm>
          <a:prstGeom prst="rect">
            <a:avLst/>
          </a:prstGeom>
          <a:noFill/>
        </p:spPr>
        <p:txBody>
          <a:bodyPr wrap="none">
            <a:spAutoFit/>
          </a:bodyPr>
          <a:lstStyle/>
          <a:p>
            <a:pPr algn="r">
              <a:defRPr sz="1200"/>
            </a:pPr>
            <a:r>
              <a:t>Slide 6 of 47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028700" y="3446286"/>
            <a:ext cx="4316668" cy="2621732"/>
            <a:chOff x="0" y="0"/>
            <a:chExt cx="11919075" cy="7239061"/>
          </a:xfrm>
        </p:grpSpPr>
        <p:sp>
          <p:nvSpPr>
            <p:cNvPr id="21" name="Freeform 21"/>
            <p:cNvSpPr/>
            <p:nvPr/>
          </p:nvSpPr>
          <p:spPr>
            <a:xfrm>
              <a:off x="0" y="0"/>
              <a:ext cx="11917735" cy="7239060"/>
            </a:xfrm>
            <a:custGeom>
              <a:avLst/>
              <a:gdLst/>
              <a:ahLst/>
              <a:cxnLst/>
              <a:rect l="l" t="t" r="r" b="b"/>
              <a:pathLst>
                <a:path w="11917735" h="7239060">
                  <a:moveTo>
                    <a:pt x="0" y="6639667"/>
                  </a:moveTo>
                  <a:lnTo>
                    <a:pt x="0" y="599394"/>
                  </a:lnTo>
                  <a:cubicBezTo>
                    <a:pt x="0" y="267845"/>
                    <a:pt x="248063" y="0"/>
                    <a:pt x="555124" y="0"/>
                  </a:cubicBezTo>
                  <a:lnTo>
                    <a:pt x="11362611" y="0"/>
                  </a:lnTo>
                  <a:cubicBezTo>
                    <a:pt x="11669671" y="0"/>
                    <a:pt x="11917735" y="267845"/>
                    <a:pt x="11917735" y="599394"/>
                  </a:cubicBezTo>
                  <a:lnTo>
                    <a:pt x="11917735" y="6638219"/>
                  </a:lnTo>
                  <a:cubicBezTo>
                    <a:pt x="11917735" y="6969768"/>
                    <a:pt x="11669671" y="7237613"/>
                    <a:pt x="11362611" y="7237613"/>
                  </a:cubicBezTo>
                  <a:lnTo>
                    <a:pt x="555124" y="7237613"/>
                  </a:lnTo>
                  <a:cubicBezTo>
                    <a:pt x="249404" y="7239060"/>
                    <a:pt x="0" y="6971216"/>
                    <a:pt x="0" y="6639667"/>
                  </a:cubicBezTo>
                  <a:close/>
                </a:path>
              </a:pathLst>
            </a:custGeom>
            <a:blipFill>
              <a:blip r:embed="rId3"/>
              <a:stretch>
                <a:fillRect t="-32331" b="-32331"/>
              </a:stretch>
            </a:blipFill>
          </p:spPr>
        </p:sp>
      </p:grpSp>
      <p:grpSp>
        <p:nvGrpSpPr>
          <p:cNvPr id="22" name="Group 22"/>
          <p:cNvGrpSpPr/>
          <p:nvPr/>
        </p:nvGrpSpPr>
        <p:grpSpPr>
          <a:xfrm>
            <a:off x="6358655" y="3447950"/>
            <a:ext cx="5570690" cy="2620068"/>
            <a:chOff x="0" y="0"/>
            <a:chExt cx="11289030" cy="5309582"/>
          </a:xfrm>
        </p:grpSpPr>
        <p:sp>
          <p:nvSpPr>
            <p:cNvPr id="23" name="Freeform 23"/>
            <p:cNvSpPr/>
            <p:nvPr/>
          </p:nvSpPr>
          <p:spPr>
            <a:xfrm>
              <a:off x="0" y="0"/>
              <a:ext cx="11287760" cy="5309582"/>
            </a:xfrm>
            <a:custGeom>
              <a:avLst/>
              <a:gdLst/>
              <a:ahLst/>
              <a:cxnLst/>
              <a:rect l="l" t="t" r="r" b="b"/>
              <a:pathLst>
                <a:path w="11287760" h="5309582">
                  <a:moveTo>
                    <a:pt x="0" y="4869948"/>
                  </a:moveTo>
                  <a:lnTo>
                    <a:pt x="0" y="439633"/>
                  </a:lnTo>
                  <a:cubicBezTo>
                    <a:pt x="0" y="196455"/>
                    <a:pt x="234950" y="0"/>
                    <a:pt x="525780" y="0"/>
                  </a:cubicBezTo>
                  <a:lnTo>
                    <a:pt x="10761980" y="0"/>
                  </a:lnTo>
                  <a:cubicBezTo>
                    <a:pt x="11052810" y="0"/>
                    <a:pt x="11287760" y="196455"/>
                    <a:pt x="11287760" y="439633"/>
                  </a:cubicBezTo>
                  <a:lnTo>
                    <a:pt x="11287760" y="4868886"/>
                  </a:lnTo>
                  <a:cubicBezTo>
                    <a:pt x="11287760" y="5112065"/>
                    <a:pt x="11052810" y="5308520"/>
                    <a:pt x="10761980" y="5308520"/>
                  </a:cubicBezTo>
                  <a:lnTo>
                    <a:pt x="525780" y="5308520"/>
                  </a:lnTo>
                  <a:cubicBezTo>
                    <a:pt x="236220" y="5309582"/>
                    <a:pt x="0" y="5113127"/>
                    <a:pt x="0" y="4869948"/>
                  </a:cubicBezTo>
                  <a:close/>
                </a:path>
              </a:pathLst>
            </a:custGeom>
            <a:blipFill>
              <a:blip r:embed="rId4"/>
              <a:stretch>
                <a:fillRect t="-9718" b="-9718"/>
              </a:stretch>
            </a:blipFill>
          </p:spPr>
        </p:sp>
      </p:grpSp>
      <p:grpSp>
        <p:nvGrpSpPr>
          <p:cNvPr id="24" name="Group 24"/>
          <p:cNvGrpSpPr/>
          <p:nvPr/>
        </p:nvGrpSpPr>
        <p:grpSpPr>
          <a:xfrm>
            <a:off x="12349552" y="3446286"/>
            <a:ext cx="5570690" cy="2621732"/>
            <a:chOff x="0" y="0"/>
            <a:chExt cx="11289030" cy="5312953"/>
          </a:xfrm>
        </p:grpSpPr>
        <p:sp>
          <p:nvSpPr>
            <p:cNvPr id="25" name="Freeform 25"/>
            <p:cNvSpPr/>
            <p:nvPr/>
          </p:nvSpPr>
          <p:spPr>
            <a:xfrm>
              <a:off x="0" y="0"/>
              <a:ext cx="11287760" cy="5312953"/>
            </a:xfrm>
            <a:custGeom>
              <a:avLst/>
              <a:gdLst/>
              <a:ahLst/>
              <a:cxnLst/>
              <a:rect l="l" t="t" r="r" b="b"/>
              <a:pathLst>
                <a:path w="11287760" h="5312953">
                  <a:moveTo>
                    <a:pt x="0" y="4873041"/>
                  </a:moveTo>
                  <a:lnTo>
                    <a:pt x="0" y="439913"/>
                  </a:lnTo>
                  <a:cubicBezTo>
                    <a:pt x="0" y="196579"/>
                    <a:pt x="234950" y="0"/>
                    <a:pt x="525780" y="0"/>
                  </a:cubicBezTo>
                  <a:lnTo>
                    <a:pt x="10761980" y="0"/>
                  </a:lnTo>
                  <a:cubicBezTo>
                    <a:pt x="11052810" y="0"/>
                    <a:pt x="11287760" y="196579"/>
                    <a:pt x="11287760" y="439913"/>
                  </a:cubicBezTo>
                  <a:lnTo>
                    <a:pt x="11287760" y="4871978"/>
                  </a:lnTo>
                  <a:cubicBezTo>
                    <a:pt x="11287760" y="5115311"/>
                    <a:pt x="11052810" y="5311891"/>
                    <a:pt x="10761980" y="5311891"/>
                  </a:cubicBezTo>
                  <a:lnTo>
                    <a:pt x="525780" y="5311891"/>
                  </a:lnTo>
                  <a:cubicBezTo>
                    <a:pt x="236220" y="5312953"/>
                    <a:pt x="0" y="5116374"/>
                    <a:pt x="0" y="4873041"/>
                  </a:cubicBezTo>
                  <a:close/>
                </a:path>
              </a:pathLst>
            </a:custGeom>
            <a:blipFill>
              <a:blip r:embed="rId5"/>
              <a:stretch>
                <a:fillRect t="-56249" b="-56249"/>
              </a:stretch>
            </a:blipFill>
          </p:spPr>
        </p:sp>
      </p:grpSp>
      <p:sp>
        <p:nvSpPr>
          <p:cNvPr id="26" name="TextBox 26"/>
          <p:cNvSpPr txBox="1"/>
          <p:nvPr/>
        </p:nvSpPr>
        <p:spPr>
          <a:xfrm>
            <a:off x="5417025" y="1848101"/>
            <a:ext cx="7453950" cy="689375"/>
          </a:xfrm>
          <a:prstGeom prst="rect">
            <a:avLst/>
          </a:prstGeom>
        </p:spPr>
        <p:txBody>
          <a:bodyPr lIns="0" tIns="0" rIns="0" bIns="0" rtlCol="0" anchor="t">
            <a:spAutoFit/>
          </a:bodyPr>
          <a:lstStyle/>
          <a:p>
            <a:pPr marL="0" lvl="0" indent="0" algn="ctr">
              <a:lnSpc>
                <a:spcPts val="5051"/>
              </a:lnSpc>
              <a:spcBef>
                <a:spcPct val="0"/>
              </a:spcBef>
            </a:pPr>
            <a:r>
              <a:rPr lang="en-US" sz="3608" b="1" u="none" strike="noStrike">
                <a:solidFill>
                  <a:srgbClr val="010101"/>
                </a:solidFill>
                <a:latin typeface="Times New Roman Bold"/>
                <a:ea typeface="Times New Roman Bold"/>
                <a:cs typeface="Times New Roman Bold"/>
                <a:sym typeface="Times New Roman Bold"/>
              </a:rPr>
              <a:t>SCOPE OF THE PROJECT</a:t>
            </a:r>
          </a:p>
        </p:txBody>
      </p:sp>
      <p:sp>
        <p:nvSpPr>
          <p:cNvPr id="27" name="TextBox 27"/>
          <p:cNvSpPr txBox="1"/>
          <p:nvPr/>
        </p:nvSpPr>
        <p:spPr>
          <a:xfrm>
            <a:off x="6495061" y="6121775"/>
            <a:ext cx="5297877" cy="2176599"/>
          </a:xfrm>
          <a:prstGeom prst="rect">
            <a:avLst/>
          </a:prstGeom>
        </p:spPr>
        <p:txBody>
          <a:bodyPr lIns="0" tIns="0" rIns="0" bIns="0" rtlCol="0" anchor="t">
            <a:spAutoFit/>
          </a:bodyPr>
          <a:lstStyle/>
          <a:p>
            <a:pPr marL="525100" lvl="1" indent="-262550" algn="just">
              <a:lnSpc>
                <a:spcPts val="3405"/>
              </a:lnSpc>
              <a:buFont typeface="Arial"/>
              <a:buChar char="•"/>
            </a:pPr>
            <a:r>
              <a:rPr lang="en-US" sz="2432" spc="-48">
                <a:solidFill>
                  <a:srgbClr val="051D40"/>
                </a:solidFill>
                <a:latin typeface="Times New Roman"/>
                <a:ea typeface="Times New Roman"/>
                <a:cs typeface="Times New Roman"/>
                <a:sym typeface="Times New Roman"/>
              </a:rPr>
              <a:t>After gesture recognition what he/she is trying to say it gives the output in the form of Text as well as Speech format.</a:t>
            </a:r>
          </a:p>
          <a:p>
            <a:pPr marL="0" lvl="0" indent="0" algn="just">
              <a:lnSpc>
                <a:spcPts val="3405"/>
              </a:lnSpc>
              <a:spcBef>
                <a:spcPct val="0"/>
              </a:spcBef>
            </a:pPr>
            <a:endParaRPr lang="en-US" sz="2432" spc="-48">
              <a:solidFill>
                <a:srgbClr val="051D40"/>
              </a:solidFill>
              <a:latin typeface="Times New Roman"/>
              <a:ea typeface="Times New Roman"/>
              <a:cs typeface="Times New Roman"/>
              <a:sym typeface="Times New Roman"/>
            </a:endParaRPr>
          </a:p>
        </p:txBody>
      </p:sp>
      <p:sp>
        <p:nvSpPr>
          <p:cNvPr id="28" name="TextBox 28"/>
          <p:cNvSpPr txBox="1"/>
          <p:nvPr/>
        </p:nvSpPr>
        <p:spPr>
          <a:xfrm>
            <a:off x="12485958" y="6338231"/>
            <a:ext cx="5297877" cy="890724"/>
          </a:xfrm>
          <a:prstGeom prst="rect">
            <a:avLst/>
          </a:prstGeom>
        </p:spPr>
        <p:txBody>
          <a:bodyPr lIns="0" tIns="0" rIns="0" bIns="0" rtlCol="0" anchor="t">
            <a:spAutoFit/>
          </a:bodyPr>
          <a:lstStyle/>
          <a:p>
            <a:pPr marL="525100" lvl="1" indent="-262550" algn="just">
              <a:lnSpc>
                <a:spcPts val="3405"/>
              </a:lnSpc>
              <a:buFont typeface="Arial"/>
              <a:buChar char="•"/>
            </a:pPr>
            <a:r>
              <a:rPr lang="en-US" sz="2432" spc="-48">
                <a:solidFill>
                  <a:srgbClr val="051D40"/>
                </a:solidFill>
                <a:latin typeface="Times New Roman"/>
                <a:ea typeface="Times New Roman"/>
                <a:cs typeface="Times New Roman"/>
                <a:sym typeface="Times New Roman"/>
              </a:rPr>
              <a:t>Developing a web-based application for all the users </a:t>
            </a:r>
          </a:p>
        </p:txBody>
      </p:sp>
      <p:sp>
        <p:nvSpPr>
          <p:cNvPr id="29" name="TextBox 29"/>
          <p:cNvSpPr txBox="1"/>
          <p:nvPr/>
        </p:nvSpPr>
        <p:spPr>
          <a:xfrm>
            <a:off x="504165" y="6093030"/>
            <a:ext cx="5297877" cy="2176599"/>
          </a:xfrm>
          <a:prstGeom prst="rect">
            <a:avLst/>
          </a:prstGeom>
        </p:spPr>
        <p:txBody>
          <a:bodyPr lIns="0" tIns="0" rIns="0" bIns="0" rtlCol="0" anchor="t">
            <a:spAutoFit/>
          </a:bodyPr>
          <a:lstStyle/>
          <a:p>
            <a:pPr marL="525100" lvl="1" indent="-262550" algn="just">
              <a:lnSpc>
                <a:spcPts val="3405"/>
              </a:lnSpc>
              <a:buFont typeface="Arial"/>
              <a:buChar char="•"/>
            </a:pPr>
            <a:r>
              <a:rPr lang="en-US" sz="2432" spc="-48">
                <a:solidFill>
                  <a:srgbClr val="051D40"/>
                </a:solidFill>
                <a:latin typeface="Times New Roman"/>
                <a:ea typeface="Times New Roman"/>
                <a:cs typeface="Times New Roman"/>
                <a:sym typeface="Times New Roman"/>
              </a:rPr>
              <a:t>This System will be Beneficial for Both Deaf/Mute People and the People Who do not understands the Sign Language. </a:t>
            </a:r>
          </a:p>
          <a:p>
            <a:pPr marL="0" lvl="0" indent="0" algn="just">
              <a:lnSpc>
                <a:spcPts val="3405"/>
              </a:lnSpc>
              <a:spcBef>
                <a:spcPct val="0"/>
              </a:spcBef>
            </a:pPr>
            <a:endParaRPr lang="en-US" sz="2432" spc="-48">
              <a:solidFill>
                <a:srgbClr val="051D40"/>
              </a:solidFill>
              <a:latin typeface="Times New Roman"/>
              <a:ea typeface="Times New Roman"/>
              <a:cs typeface="Times New Roman"/>
              <a:sym typeface="Times New Roman"/>
            </a:endParaRPr>
          </a:p>
        </p:txBody>
      </p:sp>
      <p:sp>
        <p:nvSpPr>
          <p:cNvPr id="30" name="TextBox 2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31" name="TextBox 30"/>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32" name="TextBox 31"/>
          <p:cNvSpPr txBox="1"/>
          <p:nvPr/>
        </p:nvSpPr>
        <p:spPr>
          <a:xfrm>
            <a:off x="16916400" y="9921240"/>
            <a:ext cx="1371600" cy="274320"/>
          </a:xfrm>
          <a:prstGeom prst="rect">
            <a:avLst/>
          </a:prstGeom>
          <a:noFill/>
        </p:spPr>
        <p:txBody>
          <a:bodyPr wrap="none">
            <a:spAutoFit/>
          </a:bodyPr>
          <a:lstStyle/>
          <a:p>
            <a:pPr algn="r">
              <a:defRPr sz="1200"/>
            </a:pPr>
            <a:r>
              <a:t>Slide 7 of 47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2213385"/>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028700" y="1329898"/>
            <a:ext cx="3272035" cy="688500"/>
          </a:xfrm>
          <a:prstGeom prst="rect">
            <a:avLst/>
          </a:prstGeom>
        </p:spPr>
        <p:txBody>
          <a:bodyPr lIns="0" tIns="0" rIns="0" bIns="0" rtlCol="0" anchor="t">
            <a:spAutoFit/>
          </a:bodyPr>
          <a:lstStyle/>
          <a:p>
            <a:pPr marL="0" lvl="0" indent="0" algn="ctr">
              <a:lnSpc>
                <a:spcPts val="5099"/>
              </a:lnSpc>
              <a:spcBef>
                <a:spcPct val="0"/>
              </a:spcBef>
            </a:pPr>
            <a:r>
              <a:rPr lang="en-US" sz="3642" b="1" u="none" strike="noStrike">
                <a:solidFill>
                  <a:srgbClr val="010101"/>
                </a:solidFill>
                <a:latin typeface="Times New Roman Bold"/>
                <a:ea typeface="Times New Roman Bold"/>
                <a:cs typeface="Times New Roman Bold"/>
                <a:sym typeface="Times New Roman Bold"/>
              </a:rPr>
              <a:t>Objectives</a:t>
            </a:r>
          </a:p>
        </p:txBody>
      </p:sp>
      <p:grpSp>
        <p:nvGrpSpPr>
          <p:cNvPr id="7" name="Group 7"/>
          <p:cNvGrpSpPr/>
          <p:nvPr/>
        </p:nvGrpSpPr>
        <p:grpSpPr>
          <a:xfrm>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5785087" y="2552668"/>
            <a:ext cx="0" cy="4410340"/>
          </a:xfrm>
          <a:prstGeom prst="line">
            <a:avLst/>
          </a:prstGeom>
          <a:ln w="38100" cap="flat">
            <a:solidFill>
              <a:srgbClr val="145DA0"/>
            </a:solidFill>
            <a:prstDash val="solid"/>
            <a:headEnd type="none" w="sm" len="sm"/>
            <a:tailEnd type="none" w="sm" len="sm"/>
          </a:ln>
        </p:spPr>
      </p:sp>
      <p:sp>
        <p:nvSpPr>
          <p:cNvPr id="11" name="AutoShape 11"/>
          <p:cNvSpPr/>
          <p:nvPr/>
        </p:nvSpPr>
        <p:spPr>
          <a:xfrm>
            <a:off x="10649134" y="2552668"/>
            <a:ext cx="0" cy="4410340"/>
          </a:xfrm>
          <a:prstGeom prst="line">
            <a:avLst/>
          </a:prstGeom>
          <a:ln w="38100" cap="flat">
            <a:solidFill>
              <a:srgbClr val="145DA0"/>
            </a:solidFill>
            <a:prstDash val="solid"/>
            <a:headEnd type="none" w="sm" len="sm"/>
            <a:tailEnd type="none" w="sm" len="sm"/>
          </a:ln>
        </p:spPr>
      </p:sp>
      <p:sp>
        <p:nvSpPr>
          <p:cNvPr id="12" name="TextBox 12"/>
          <p:cNvSpPr txBox="1"/>
          <p:nvPr/>
        </p:nvSpPr>
        <p:spPr>
          <a:xfrm>
            <a:off x="1389985" y="3016875"/>
            <a:ext cx="3937621" cy="2967628"/>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10101"/>
                </a:solidFill>
                <a:latin typeface="Times New Roman"/>
                <a:ea typeface="Times New Roman"/>
                <a:cs typeface="Times New Roman"/>
                <a:sym typeface="Times New Roman"/>
              </a:rPr>
              <a:t>To develop a Web-based machine learning model  using HTML, CSS, and Java script and add tutorial section which makes users to integrate through the website.</a:t>
            </a:r>
          </a:p>
        </p:txBody>
      </p:sp>
      <p:sp>
        <p:nvSpPr>
          <p:cNvPr id="13" name="TextBox 13"/>
          <p:cNvSpPr txBox="1"/>
          <p:nvPr/>
        </p:nvSpPr>
        <p:spPr>
          <a:xfrm>
            <a:off x="10773894" y="3016875"/>
            <a:ext cx="4622161" cy="2967628"/>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10101"/>
                </a:solidFill>
                <a:latin typeface="Times New Roman"/>
                <a:ea typeface="Times New Roman"/>
                <a:cs typeface="Times New Roman"/>
                <a:sym typeface="Times New Roman"/>
              </a:rPr>
              <a:t>To create a computer software and train a model using CNN, which converts the recognized text into audio, the system employs TTS (text-to-speech) technology.</a:t>
            </a:r>
          </a:p>
          <a:p>
            <a:pPr algn="just">
              <a:lnSpc>
                <a:spcPts val="3359"/>
              </a:lnSpc>
            </a:pPr>
            <a:endParaRPr lang="en-US" sz="2399">
              <a:solidFill>
                <a:srgbClr val="010101"/>
              </a:solidFill>
              <a:latin typeface="Times New Roman"/>
              <a:ea typeface="Times New Roman"/>
              <a:cs typeface="Times New Roman"/>
              <a:sym typeface="Times New Roman"/>
            </a:endParaRPr>
          </a:p>
        </p:txBody>
      </p:sp>
      <p:sp>
        <p:nvSpPr>
          <p:cNvPr id="14" name="TextBox 14"/>
          <p:cNvSpPr txBox="1"/>
          <p:nvPr/>
        </p:nvSpPr>
        <p:spPr>
          <a:xfrm>
            <a:off x="6064056" y="3016875"/>
            <a:ext cx="4306109" cy="2548580"/>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10101"/>
                </a:solidFill>
                <a:latin typeface="Times New Roman"/>
                <a:ea typeface="Times New Roman"/>
                <a:cs typeface="Times New Roman"/>
                <a:sym typeface="Times New Roman"/>
              </a:rPr>
              <a:t>To take an image of a hand gesture in ASL and display the output in text format, the system uses advanced image recognition techniques.</a:t>
            </a:r>
          </a:p>
          <a:p>
            <a:pPr algn="just">
              <a:lnSpc>
                <a:spcPts val="3359"/>
              </a:lnSpc>
              <a:spcBef>
                <a:spcPct val="0"/>
              </a:spcBef>
            </a:pPr>
            <a:endParaRPr lang="en-US" sz="2399">
              <a:solidFill>
                <a:srgbClr val="010101"/>
              </a:solidFill>
              <a:latin typeface="Times New Roman"/>
              <a:ea typeface="Times New Roman"/>
              <a:cs typeface="Times New Roman"/>
              <a:sym typeface="Times New Roman"/>
            </a:endParaRPr>
          </a:p>
        </p:txBody>
      </p:sp>
      <p:sp>
        <p:nvSpPr>
          <p:cNvPr id="15" name="TextBox 14"/>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6" name="TextBox 15"/>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17" name="TextBox 16"/>
          <p:cNvSpPr txBox="1"/>
          <p:nvPr/>
        </p:nvSpPr>
        <p:spPr>
          <a:xfrm>
            <a:off x="16916400" y="9921240"/>
            <a:ext cx="1371600" cy="274320"/>
          </a:xfrm>
          <a:prstGeom prst="rect">
            <a:avLst/>
          </a:prstGeom>
          <a:noFill/>
        </p:spPr>
        <p:txBody>
          <a:bodyPr wrap="none">
            <a:spAutoFit/>
          </a:bodyPr>
          <a:lstStyle/>
          <a:p>
            <a:pPr algn="r">
              <a:defRPr sz="1200"/>
            </a:pPr>
            <a:r>
              <a:t>Slide 8 of 47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grpSp>
        <p:nvGrpSpPr>
          <p:cNvPr id="2" name="Group 2"/>
          <p:cNvGrpSpPr/>
          <p:nvPr/>
        </p:nvGrpSpPr>
        <p:grpSpPr>
          <a:xfrm>
            <a:off x="15573718" y="7940477"/>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698602" y="613012"/>
            <a:ext cx="4624585" cy="688500"/>
          </a:xfrm>
          <a:prstGeom prst="rect">
            <a:avLst/>
          </a:prstGeom>
        </p:spPr>
        <p:txBody>
          <a:bodyPr lIns="0" tIns="0" rIns="0" bIns="0" rtlCol="0" anchor="t">
            <a:spAutoFit/>
          </a:bodyPr>
          <a:lstStyle/>
          <a:p>
            <a:pPr marL="0" lvl="0" indent="0" algn="ctr">
              <a:lnSpc>
                <a:spcPts val="5099"/>
              </a:lnSpc>
              <a:spcBef>
                <a:spcPct val="0"/>
              </a:spcBef>
            </a:pPr>
            <a:r>
              <a:rPr lang="en-US" sz="3642" b="1">
                <a:solidFill>
                  <a:srgbClr val="010101"/>
                </a:solidFill>
                <a:latin typeface="Times New Roman Bold"/>
                <a:ea typeface="Times New Roman Bold"/>
                <a:cs typeface="Times New Roman Bold"/>
                <a:sym typeface="Times New Roman Bold"/>
              </a:rPr>
              <a:t>Literature Survey</a:t>
            </a:r>
          </a:p>
        </p:txBody>
      </p:sp>
      <p:sp>
        <p:nvSpPr>
          <p:cNvPr id="7" name="TextBox 6"/>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8" name="TextBox 7"/>
          <p:cNvSpPr txBox="1"/>
          <p:nvPr/>
        </p:nvSpPr>
        <p:spPr>
          <a:xfrm>
            <a:off x="7772400" y="9921240"/>
            <a:ext cx="2743200" cy="274320"/>
          </a:xfrm>
          <a:prstGeom prst="rect">
            <a:avLst/>
          </a:prstGeom>
          <a:noFill/>
        </p:spPr>
        <p:txBody>
          <a:bodyPr wrap="none">
            <a:spAutoFit/>
          </a:bodyPr>
          <a:lstStyle/>
          <a:p>
            <a:pPr algn="ctr">
              <a:defRPr sz="1200"/>
            </a:pPr>
            <a:r>
              <a:t>SignSpeak, Dep of AIML</a:t>
            </a:r>
          </a:p>
        </p:txBody>
      </p:sp>
      <p:sp>
        <p:nvSpPr>
          <p:cNvPr id="9" name="TextBox 8"/>
          <p:cNvSpPr txBox="1"/>
          <p:nvPr/>
        </p:nvSpPr>
        <p:spPr>
          <a:xfrm>
            <a:off x="16916400" y="9921240"/>
            <a:ext cx="1371600" cy="274320"/>
          </a:xfrm>
          <a:prstGeom prst="rect">
            <a:avLst/>
          </a:prstGeom>
          <a:noFill/>
        </p:spPr>
        <p:txBody>
          <a:bodyPr wrap="none">
            <a:spAutoFit/>
          </a:bodyPr>
          <a:lstStyle/>
          <a:p>
            <a:pPr algn="r">
              <a:defRPr sz="1200"/>
            </a:pPr>
            <a:r>
              <a:t>Slide 9 of 47</a:t>
            </a:r>
          </a:p>
        </p:txBody>
      </p:sp>
      <p:pic>
        <p:nvPicPr>
          <p:cNvPr id="11" name="Picture 10">
            <a:extLst>
              <a:ext uri="{FF2B5EF4-FFF2-40B4-BE49-F238E27FC236}">
                <a16:creationId xmlns:a16="http://schemas.microsoft.com/office/drawing/2014/main" id="{09DA51EC-30D0-176C-F8E6-EDD7D943D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8" y="1600018"/>
            <a:ext cx="17574688" cy="79597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2651</Words>
  <Application>Microsoft Office PowerPoint</Application>
  <PresentationFormat>Custom</PresentationFormat>
  <Paragraphs>481</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Canva Sans</vt:lpstr>
      <vt:lpstr>Poppins Bold</vt:lpstr>
      <vt:lpstr>Times New Roman</vt:lpstr>
      <vt:lpstr>Poppins</vt:lpstr>
      <vt:lpstr>Open Sans Extra Bold</vt:lpstr>
      <vt:lpstr>Arial</vt:lpstr>
      <vt:lpstr>Calibri</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Signlanguage</dc:title>
  <dc:creator>Bhavana Joshi</dc:creator>
  <cp:lastModifiedBy>Bhavana Joshi</cp:lastModifiedBy>
  <cp:revision>7</cp:revision>
  <dcterms:created xsi:type="dcterms:W3CDTF">2006-08-16T00:00:00Z</dcterms:created>
  <dcterms:modified xsi:type="dcterms:W3CDTF">2025-01-01T07:45:11Z</dcterms:modified>
  <dc:identifier>DAGa2M4VCTE</dc:identifier>
</cp:coreProperties>
</file>